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7" r:id="rId22"/>
    <p:sldId id="278" r:id="rId23"/>
    <p:sldId id="276" r:id="rId24"/>
    <p:sldId id="280" r:id="rId25"/>
    <p:sldId id="282" r:id="rId26"/>
    <p:sldId id="284" r:id="rId27"/>
    <p:sldId id="286" r:id="rId28"/>
    <p:sldId id="28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ihlaskynastredni.cz/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kurzy.ssgh.cz/prednaska-rodice_l1/" TargetMode="External"/><Relationship Id="rId2" Type="http://schemas.openxmlformats.org/officeDocument/2006/relationships/hyperlink" Target="http://www.prihlaskynastredni.cz/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o.cz/" TargetMode="External"/><Relationship Id="rId7" Type="http://schemas.openxmlformats.org/officeDocument/2006/relationships/hyperlink" Target="https://burzaskol.online/" TargetMode="External"/><Relationship Id="rId2" Type="http://schemas.openxmlformats.org/officeDocument/2006/relationships/hyperlink" Target="http://www.samouk.cz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tlasskolstvi.cz/stredni-skoly" TargetMode="External"/><Relationship Id="rId5" Type="http://schemas.openxmlformats.org/officeDocument/2006/relationships/hyperlink" Target="https://www.infoabsolvent.cz/" TargetMode="External"/><Relationship Id="rId4" Type="http://schemas.openxmlformats.org/officeDocument/2006/relationships/hyperlink" Target="http://www.didaktis.cz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tau.cermat.cz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Nové přijímací řízení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Leden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091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0"/>
            <a:ext cx="8610600" cy="1293028"/>
          </a:xfrm>
        </p:spPr>
        <p:txBody>
          <a:bodyPr/>
          <a:lstStyle/>
          <a:p>
            <a:r>
              <a:rPr lang="cs-CZ" dirty="0" smtClean="0"/>
              <a:t>VÝHODY A NEVÝHODY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16523" y="1293028"/>
            <a:ext cx="1118967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B050"/>
                </a:solidFill>
              </a:rPr>
              <a:t>Jednoduchý výběr ze všech škol, stačí vybrat školu (včetně oboru, zaměření a formy vzdělávání) a potřebné informace nemusíte hledat jinde.</a:t>
            </a:r>
          </a:p>
          <a:p>
            <a:r>
              <a:rPr lang="cs-CZ" sz="2800" dirty="0">
                <a:solidFill>
                  <a:srgbClr val="00B050"/>
                </a:solidFill>
              </a:rPr>
              <a:t>U každé školy/oboru vzdělání uvidíte počty přihlášek a přijatých uchazečů v minulých letech.</a:t>
            </a:r>
          </a:p>
          <a:p>
            <a:r>
              <a:rPr lang="cs-CZ" sz="2800" dirty="0">
                <a:solidFill>
                  <a:srgbClr val="00B050"/>
                </a:solidFill>
              </a:rPr>
              <a:t>Stačí jedna kopie od každé přílohy</a:t>
            </a:r>
            <a:r>
              <a:rPr lang="cs-CZ" sz="2800" dirty="0" smtClean="0">
                <a:solidFill>
                  <a:srgbClr val="00B050"/>
                </a:solidFill>
              </a:rPr>
              <a:t>.</a:t>
            </a:r>
          </a:p>
          <a:p>
            <a:endParaRPr lang="cs-CZ" sz="2800" dirty="0">
              <a:solidFill>
                <a:srgbClr val="00B050"/>
              </a:solidFill>
            </a:endParaRPr>
          </a:p>
          <a:p>
            <a:endParaRPr lang="cs-CZ" sz="2800" dirty="0" smtClean="0">
              <a:solidFill>
                <a:srgbClr val="FF0000"/>
              </a:solidFill>
            </a:endParaRPr>
          </a:p>
          <a:p>
            <a:r>
              <a:rPr lang="cs-CZ" sz="2800" dirty="0" smtClean="0">
                <a:solidFill>
                  <a:srgbClr val="FF0000"/>
                </a:solidFill>
              </a:rPr>
              <a:t>Musíte </a:t>
            </a:r>
            <a:r>
              <a:rPr lang="cs-CZ" sz="2800" dirty="0">
                <a:solidFill>
                  <a:srgbClr val="FF0000"/>
                </a:solidFill>
              </a:rPr>
              <a:t>doručit listinnou přihlášku do každé školy.</a:t>
            </a:r>
          </a:p>
          <a:p>
            <a:r>
              <a:rPr lang="cs-CZ" sz="2800" dirty="0">
                <a:solidFill>
                  <a:srgbClr val="FF0000"/>
                </a:solidFill>
              </a:rPr>
              <a:t>Pozvánka ke zkouškám Vám přijde doporučeným dopisem.</a:t>
            </a:r>
          </a:p>
          <a:p>
            <a:r>
              <a:rPr lang="cs-CZ" sz="2800" dirty="0">
                <a:solidFill>
                  <a:srgbClr val="FF0000"/>
                </a:solidFill>
              </a:rPr>
              <a:t>Neuvidíte po vyhodnocení testů výsledky svého dítěte u jednotné přijímací zkoušky.</a:t>
            </a:r>
          </a:p>
        </p:txBody>
      </p:sp>
    </p:spTree>
    <p:extLst>
      <p:ext uri="{BB962C8B-B14F-4D97-AF65-F5344CB8AC3E}">
        <p14:creationId xmlns:p14="http://schemas.microsoft.com/office/powerpoint/2010/main" val="75014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9085" y="1758462"/>
            <a:ext cx="109815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Pokud se nenahrají přílohy, ozve se ředitel SŠ a vyzve vás k doplnění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Můžete je nakopírovat a poslat v obálce s výpisem přihlášky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Výpis systém pošle rodiči na uvedenou mailovou adresu, uložit, vytisknout…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4800" dirty="0" smtClean="0">
                <a:solidFill>
                  <a:srgbClr val="FF0000"/>
                </a:solidFill>
              </a:rPr>
              <a:t>Vyplňovat najednou, nevracet se k formuláři!!!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4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Některé přílohy – diplomy z olympiád – bude možno doložit později poštou, elektronicky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61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Způsob – papírová přihláška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41838" y="2470638"/>
            <a:ext cx="105771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Vzor přihlášky bude na stránkách MŠMT, </a:t>
            </a:r>
            <a:r>
              <a:rPr lang="cs-CZ" dirty="0" err="1" smtClean="0"/>
              <a:t>Cermatu</a:t>
            </a:r>
            <a:r>
              <a:rPr lang="cs-CZ" dirty="0" smtClean="0"/>
              <a:t> a ve školních informačních systémech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Vyplníte klasickou listinnou přihlášku a doručíte ji do každé zvolené školy. Ke každé přihlášce přiložíte všechny přílohy, které daná škola/obor požaduje. Každá přihláška musí mít obory uvedené ve stejném pořadí dle zvolené priority pro přijetí</a:t>
            </a:r>
            <a:r>
              <a:rPr lang="cs-CZ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Do systému přihlášku zadá ředitel SŠ, která  bude prioritně uvedena na 1. místě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Udělá to do 5 dnů po obdržení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Ředitelé dalších SŠ si je zkontrolují, popř. se ozvou pro doplnění pod.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684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a nevýhody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81354" y="1720839"/>
            <a:ext cx="111486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B050"/>
                </a:solidFill>
              </a:rPr>
              <a:t>Nepotřebujete počítač ani mobilní telefon</a:t>
            </a:r>
            <a:r>
              <a:rPr lang="cs-CZ" sz="2000" dirty="0" smtClean="0">
                <a:solidFill>
                  <a:srgbClr val="00B050"/>
                </a:solidFill>
              </a:rPr>
              <a:t>.</a:t>
            </a:r>
          </a:p>
          <a:p>
            <a:endParaRPr lang="cs-CZ" sz="2000" dirty="0"/>
          </a:p>
          <a:p>
            <a:r>
              <a:rPr lang="cs-CZ" sz="2000" dirty="0">
                <a:solidFill>
                  <a:srgbClr val="FF0000"/>
                </a:solidFill>
              </a:rPr>
              <a:t>Ke každé přihlášce musíte přiložit listinné kopie všech příloh</a:t>
            </a:r>
            <a:r>
              <a:rPr lang="cs-CZ" sz="2000" dirty="0" smtClean="0">
                <a:solidFill>
                  <a:srgbClr val="FF0000"/>
                </a:solidFill>
              </a:rPr>
              <a:t>.</a:t>
            </a:r>
          </a:p>
          <a:p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dirty="0">
                <a:solidFill>
                  <a:srgbClr val="FF0000"/>
                </a:solidFill>
              </a:rPr>
              <a:t>Musíte doručit listinnou přihlášku se všemi přílohami do každé školy</a:t>
            </a:r>
            <a:r>
              <a:rPr lang="cs-CZ" sz="2000" dirty="0" smtClean="0">
                <a:solidFill>
                  <a:srgbClr val="FF0000"/>
                </a:solidFill>
              </a:rPr>
              <a:t>.</a:t>
            </a:r>
          </a:p>
          <a:p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dirty="0">
                <a:solidFill>
                  <a:srgbClr val="FF0000"/>
                </a:solidFill>
              </a:rPr>
              <a:t>Musíte si dohledat přesný název a adresu každé střední školy, kód oboru a jeho přesný název i se zaměřením</a:t>
            </a:r>
            <a:r>
              <a:rPr lang="cs-CZ" sz="2000" dirty="0" smtClean="0">
                <a:solidFill>
                  <a:srgbClr val="FF0000"/>
                </a:solidFill>
              </a:rPr>
              <a:t>.</a:t>
            </a:r>
          </a:p>
          <a:p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dirty="0">
                <a:solidFill>
                  <a:srgbClr val="FF0000"/>
                </a:solidFill>
              </a:rPr>
              <a:t>Pozvánka ke zkouškám Vám přijde doporučeným dopisem</a:t>
            </a:r>
            <a:r>
              <a:rPr lang="cs-CZ" sz="2000" dirty="0" smtClean="0">
                <a:solidFill>
                  <a:srgbClr val="FF0000"/>
                </a:solidFill>
              </a:rPr>
              <a:t>.</a:t>
            </a:r>
          </a:p>
          <a:p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dirty="0">
                <a:solidFill>
                  <a:srgbClr val="FF0000"/>
                </a:solidFill>
              </a:rPr>
              <a:t>Neuvidíte po vyhodnocení testů výsledky svého dítěte u jednotné přijímací zkoušky.</a:t>
            </a:r>
          </a:p>
        </p:txBody>
      </p:sp>
    </p:spTree>
    <p:extLst>
      <p:ext uri="{BB962C8B-B14F-4D97-AF65-F5344CB8AC3E}">
        <p14:creationId xmlns:p14="http://schemas.microsoft.com/office/powerpoint/2010/main" val="108569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39143" y="0"/>
            <a:ext cx="8610600" cy="1293028"/>
          </a:xfrm>
        </p:spPr>
        <p:txBody>
          <a:bodyPr/>
          <a:lstStyle/>
          <a:p>
            <a:r>
              <a:rPr lang="cs-CZ" dirty="0" smtClean="0"/>
              <a:t>Podání přihlášek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13238" y="1293028"/>
            <a:ext cx="1135087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Přihlášky podávají za uchazeče jejich zákonní zástupci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Součástí je čestné prohlášení , že nezletilý uchazeč souhlasí s přihláškou (</a:t>
            </a:r>
            <a:r>
              <a:rPr lang="cs-CZ" sz="2000" dirty="0" err="1" smtClean="0"/>
              <a:t>zaklikne</a:t>
            </a:r>
            <a:r>
              <a:rPr lang="cs-CZ" sz="2000" dirty="0" smtClean="0"/>
              <a:t> 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Na přihlášku se uvádějí </a:t>
            </a:r>
            <a:r>
              <a:rPr lang="cs-CZ" sz="2000" u="sng" dirty="0" smtClean="0"/>
              <a:t>nejvýše 3 školy</a:t>
            </a:r>
            <a:r>
              <a:rPr lang="cs-CZ" sz="2000" dirty="0" smtClean="0"/>
              <a:t>, ti, co se hlásí na školy s talentovými zkouškami, si mohou podat až 5 přihlášek.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u="sng" dirty="0" smtClean="0"/>
              <a:t>Obory se na přihlášky řadí dle preference</a:t>
            </a:r>
            <a:r>
              <a:rPr lang="cs-CZ" sz="2000" dirty="0" smtClean="0"/>
              <a:t>, pořadí musí být na všech přihláškách stejné.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FF0000"/>
                </a:solidFill>
              </a:rPr>
              <a:t>PŘÍLOHY: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známky – </a:t>
            </a:r>
            <a:r>
              <a:rPr lang="cs-CZ" sz="2000" u="sng" dirty="0" smtClean="0"/>
              <a:t>výpis z informačního systému školy (QR kód) </a:t>
            </a:r>
            <a:r>
              <a:rPr lang="cs-CZ" sz="2000" dirty="0" smtClean="0"/>
              <a:t>nebo kopie vysvědčení (výpisu z vysvědčení)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p</a:t>
            </a:r>
            <a:r>
              <a:rPr lang="cs-CZ" sz="2000" dirty="0" smtClean="0"/>
              <a:t>řeklady cizojazyčných dokumentů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Zdravotní potvrzení (pokud je součástí vyhlášených kritérií)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Výsledky olympiád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Zprávy z pedagogické poradny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FF0000"/>
                </a:solidFill>
              </a:rPr>
              <a:t>PŘÍLOHY SE PŘIKLÁDAJÍ JAKO PROSTÉ KOPIE – OSKENOVANÉ, OFOCENÉ MOBILEM, BEZ OVĚŘENÍ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ŘEDITEL SŠ MŮŽE DODATEČNĚ POŽÁDAT O PŘEDLOŽENÍ ORIGINÁLU NEBO OVĚŘENÉ KOPIE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2878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TERMÍNY ZKOUŠEK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9954" y="1978269"/>
            <a:ext cx="1123656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INFORMAČNÍ SYSTÉM VYGENERUJE KAŽDÉMU UCHAZEČI REGISTRAČNÍ ČÍSLO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Informační systém určí uchazeči místo konání zkoušky – na oba termíny a pouze pro školy s maturitní zkouškou (na oba termíny to může být stejná škola, blíže trvalému bydlišti)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NOVINKA: ti, co mají jen 1maturitní obor, mohou konat přijímačky dvakrát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Termíny konání přijímacích zkoušek jsou 12. a 15. dubna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Náhradní termíny : 29. a 30. dubna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VÝSLEDKY PŘIJÍMACÍHO ŘOZENÍ SE VYHLÁSÍ AŽ PO NÁHRADNÍCH TERMÍNECH PŘIJÍMAČEK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ŠKOLNÍ PŘIJÍMACÍ ZKOUŠKY: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Od 15. 3. do 23. 3., alespoň jeden termín musí být jiný než jednotné zkoušky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Vyhlásí je nejpozději 14 dní před jejich konáním na veřejném místě ve škole, na webu a v informačním systému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828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pozvánky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53915" y="2708031"/>
            <a:ext cx="108409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Přijdou 14 dní před přijímacími zkouškami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Kdo podal přihlášku elektronicky, dostane ji do systému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Ostatní poštou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Na pozvánkách bude uvedeno, kdy a kde se přijímací zkoušky konají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Oba termíny zkoušky mohou proběhnout na jedné škole, zohledněna bude vzdálenost od školy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20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Vyhodnocení výsledků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654" y="1837594"/>
            <a:ext cx="111105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Výsledky budou mít ředitelé škol 6. května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Uchazeč bude přijat do toho oboru, který má v přihlášce nejvyšší prioritu, pokud má takové výsledky, které ho opravňují k přijetí.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Ředitelé sestaví žebříček celkového pořadí přijatých – 8. května.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9. května budou výsledky předány do informačního systému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NEPŘIJETÍ – ŘEDITEL O TOM BUDE INFORMOVAT DO 1 DNE OD VYHLÁŠENÍ CELKOVÉHO POŘADÍ uvede to do systému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5400" b="1" dirty="0" smtClean="0">
                <a:solidFill>
                  <a:srgbClr val="FF0000"/>
                </a:solidFill>
              </a:rPr>
              <a:t>15. května budou výsledky  oficiálně zveřejněny</a:t>
            </a:r>
            <a:r>
              <a:rPr lang="cs-CZ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 systému, na webu školy, NEZASÍLÁ SE POŠTOU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770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1639" y="0"/>
            <a:ext cx="8610600" cy="1293028"/>
          </a:xfrm>
        </p:spPr>
        <p:txBody>
          <a:bodyPr/>
          <a:lstStyle/>
          <a:p>
            <a:r>
              <a:rPr lang="cs-CZ" dirty="0" smtClean="0"/>
              <a:t>odvolání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33045" y="1293028"/>
            <a:ext cx="1050680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4000" b="1" dirty="0" smtClean="0">
                <a:solidFill>
                  <a:srgbClr val="FF0000"/>
                </a:solidFill>
              </a:rPr>
              <a:t>ODVOLÁNÍ NENÍ MOŽNÉ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Možnosti k </a:t>
            </a:r>
            <a:r>
              <a:rPr lang="cs-CZ" dirty="0" err="1" smtClean="0"/>
              <a:t>odovolání</a:t>
            </a:r>
            <a:r>
              <a:rPr lang="cs-CZ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 kvůli chybám v hodnocení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Špatně spočítané body u školní zkoušky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Děti stejného jména nebo se shodným rodným číslem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Špatně spočítaný průměr známek na přihlášce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Problémy s organizací, incidenty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Lhůta 3 pracovních dnů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Podává se k rukám ředitele školy, rozhoduje krajský úřad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Tehdy jedině může nastat situace, kdy se uchazeč dostane na 2 školy současně a pak by se musel rozhodnout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UCHAZEČ SE MŮŽE VZDÁT PRÁVA NA PŘIJETÍ, ale nevzniká mu tak nárok na přijetí na školu v dalším pořadí – MÁ NÁROK ZÚČASTNIT SE DALŠÍCH KOL PŘIJÍMACÍHO ŘÍZENÍ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Učiní tak nejpozději 3 dny před termínem podání přihlášky do dalšího kola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Podává se písemně – poštou nebo osobně nebo informačním systémem, pokud takto podal přihlášku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901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Kolo přijímacího řízení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3819" y="2057401"/>
            <a:ext cx="113596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Přihlášku do něj podá uchazeč, který nebyl přijatý na žádnou školu v 1. kole nebo se vzdal přijetí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Přijímací zkouška se nekoná, zohledňují se její výsledky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Pokud uchazeč neudělal JPZ – nemůže se hlásit ve 2. kole na maturitní obor, ve 3. ale už 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Na nematuritní obory se lze hlásit do všech kol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Kritéria musí být vyhlášena do 18.5.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Přihlášky se podávají do 24. května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Mohou se konat </a:t>
            </a:r>
            <a:r>
              <a:rPr lang="cs-CZ" dirty="0" err="1" smtClean="0"/>
              <a:t>talentovky</a:t>
            </a:r>
            <a:r>
              <a:rPr lang="cs-CZ" dirty="0" smtClean="0"/>
              <a:t> nebo školní přijímací zkouška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Výsledky do 13. 6.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86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07676" y="219250"/>
            <a:ext cx="8610600" cy="1293028"/>
          </a:xfrm>
        </p:spPr>
        <p:txBody>
          <a:bodyPr/>
          <a:lstStyle/>
          <a:p>
            <a:r>
              <a:rPr lang="cs-CZ" dirty="0" smtClean="0"/>
              <a:t>Hlavní novinky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964223" y="1348800"/>
            <a:ext cx="1045405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Evidence všech přihlášek v jednom informačním systému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3 přihlášky nebo až 5 při volbě oborů s talentovou zkouškou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Změny v termínech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Elektronické podávání přihlášek (i zachování papírové podoby)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2 pokusy přijímaček pro všechny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err="1" smtClean="0"/>
              <a:t>Prioritizace</a:t>
            </a:r>
            <a:r>
              <a:rPr lang="cs-CZ" sz="3200" dirty="0" smtClean="0"/>
              <a:t> konkrétních oborů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Školní část přijímacích zkoušek před jednotnými zkouškami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70095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A další kola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1162" y="2602523"/>
            <a:ext cx="106826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Neomezený počat přihlášek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Nabídky škol budou uvedeny v informačním systému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Jen na tiskopisu – na 1 tiskopis se uvede jen 1 škola nebo více oborů na jedné škole, bez </a:t>
            </a:r>
            <a:r>
              <a:rPr lang="cs-CZ" dirty="0" err="1" smtClean="0"/>
              <a:t>prioritizace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Rozhodnutí o přijetí či nepřijetí budou písemná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Přijatý uchazeč musí do 7 dnů od oznámení rozhodnutí potvrdit svůj úmysl studovat v daném oboru, musí si vybrat alej jen 1 školu nebo 1 obor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Může se vzdát přijetí a může pak potvrdit svůj úmysl vzdělávat se v jiném oboru či na jiné škole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69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Zdravotní potvrzení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29762" y="2584938"/>
            <a:ext cx="1081453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Bude jednotný formulář i v lékařských systémech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Může se vyřídit i dříve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Požadavek zdravotního potvrzení musí být součástí kritérií pro přijetí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PLATÍ SE CCA 200,- 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Dohoda s lékařkou v Jindřichově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Samostatně na objednávku - odpoledne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Odešleme ze školy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Každý u svého pediatra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FF0000"/>
                </a:solidFill>
              </a:rPr>
              <a:t>VŽDY MÍT S SEBOU NÁZEV ŠKOLY, OBORU VČETNĚ KÓDU!!!!</a:t>
            </a:r>
            <a:endParaRPr 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3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Formulář přihlášky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92369" y="2057401"/>
            <a:ext cx="112453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 stránkách MŠMT</a:t>
            </a:r>
          </a:p>
          <a:p>
            <a:r>
              <a:rPr lang="cs-CZ" dirty="0" smtClean="0"/>
              <a:t>Na stránkách </a:t>
            </a:r>
            <a:r>
              <a:rPr lang="cs-CZ" dirty="0" err="1" smtClean="0"/>
              <a:t>CERMATu</a:t>
            </a:r>
            <a:endParaRPr lang="cs-CZ" dirty="0" smtClean="0"/>
          </a:p>
          <a:p>
            <a:r>
              <a:rPr lang="cs-CZ" dirty="0" smtClean="0"/>
              <a:t>Na webových stránek pro přijímací řízení   </a:t>
            </a:r>
            <a:r>
              <a:rPr lang="cs-CZ" dirty="0" smtClean="0">
                <a:hlinkClick r:id="rId2"/>
              </a:rPr>
              <a:t>www.prihlaskynastredni.cz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654" y="1353457"/>
            <a:ext cx="10398369" cy="3271296"/>
          </a:xfrm>
        </p:spPr>
        <p:txBody>
          <a:bodyPr>
            <a:normAutofit/>
          </a:bodyPr>
          <a:lstStyle/>
          <a:p>
            <a:r>
              <a:rPr lang="cs-CZ" dirty="0" smtClean="0"/>
              <a:t>Webové stránky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hlinkClick r:id="rId2"/>
              </a:rPr>
              <a:t>http://www.prihlaskynastredni.cz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914400" y="4317023"/>
            <a:ext cx="9803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Informační systém k přihlašování bude spuštěn 15. ledna 2024</a:t>
            </a:r>
          </a:p>
          <a:p>
            <a:r>
              <a:rPr lang="cs-CZ" dirty="0" smtClean="0"/>
              <a:t>Bude tam fungovat i </a:t>
            </a:r>
            <a:r>
              <a:rPr lang="cs-CZ" dirty="0" err="1" smtClean="0"/>
              <a:t>helpdesk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Informační video o novém systému přihlašování na SŠ – od 7. 1. </a:t>
            </a:r>
            <a:r>
              <a:rPr lang="cs-CZ" dirty="0"/>
              <a:t>a</a:t>
            </a:r>
            <a:r>
              <a:rPr lang="cs-CZ" dirty="0" smtClean="0"/>
              <a:t>si </a:t>
            </a:r>
            <a:r>
              <a:rPr lang="cs-CZ" smtClean="0"/>
              <a:t>14 </a:t>
            </a:r>
            <a:r>
              <a:rPr lang="cs-CZ" smtClean="0"/>
              <a:t>dní (75 minut):</a:t>
            </a:r>
            <a:endParaRPr lang="cs-CZ" dirty="0" smtClean="0"/>
          </a:p>
          <a:p>
            <a:endParaRPr lang="cs-CZ" dirty="0" smtClean="0">
              <a:hlinkClick r:id="rId3"/>
            </a:endParaRPr>
          </a:p>
          <a:p>
            <a:r>
              <a:rPr lang="cs-CZ" dirty="0" smtClean="0">
                <a:hlinkClick r:id="rId3"/>
              </a:rPr>
              <a:t>https</a:t>
            </a:r>
            <a:r>
              <a:rPr lang="cs-CZ" dirty="0">
                <a:hlinkClick r:id="rId3"/>
              </a:rPr>
              <a:t>://kurzy.ssgh.cz/prednaska-rodice_l1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2171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3552" y="-45943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Systém a stupně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991544" y="1562100"/>
            <a:ext cx="7114356" cy="496324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>
                <a:solidFill>
                  <a:srgbClr val="FF0000"/>
                </a:solidFill>
              </a:rPr>
              <a:t>Střední vzdělání s maturitní zkouškou</a:t>
            </a:r>
          </a:p>
          <a:p>
            <a:pPr marL="822960" lvl="1" indent="-457200"/>
            <a:r>
              <a:rPr lang="cs-CZ" sz="2200" b="1" u="sng" dirty="0"/>
              <a:t>L/O </a:t>
            </a:r>
            <a:r>
              <a:rPr lang="cs-CZ" sz="2200" b="1" u="sng" dirty="0">
                <a:solidFill>
                  <a:srgbClr val="0070C0"/>
                </a:solidFill>
              </a:rPr>
              <a:t>Úplné střední odborné vzdělání s vyučením i maturitou</a:t>
            </a:r>
          </a:p>
          <a:p>
            <a:pPr marL="822960" lvl="1" indent="-457200">
              <a:buNone/>
            </a:pPr>
            <a:r>
              <a:rPr lang="cs-CZ" sz="2200" b="1" dirty="0"/>
              <a:t>	(čtyřleté studium  s praktickou výukou pro náročná dělnická povolání)</a:t>
            </a:r>
          </a:p>
          <a:p>
            <a:pPr marL="822960" lvl="1" indent="-457200">
              <a:buNone/>
            </a:pPr>
            <a:endParaRPr lang="cs-CZ" sz="2200" b="1" dirty="0"/>
          </a:p>
          <a:p>
            <a:pPr marL="822960" lvl="1" indent="-457200"/>
            <a:r>
              <a:rPr lang="cs-CZ" sz="2200" b="1" u="sng" dirty="0"/>
              <a:t>L/5 </a:t>
            </a:r>
            <a:r>
              <a:rPr lang="cs-CZ" sz="2200" b="1" u="sng" dirty="0">
                <a:solidFill>
                  <a:srgbClr val="0070C0"/>
                </a:solidFill>
              </a:rPr>
              <a:t>Tříletý učební obor zakončený  výučním listem+ nástavbové 2leté studium zakončené maturitou </a:t>
            </a:r>
            <a:r>
              <a:rPr lang="cs-CZ" sz="2200" b="1" dirty="0"/>
              <a:t>(návaznost je určená předpisem)</a:t>
            </a:r>
          </a:p>
          <a:p>
            <a:pPr marL="822960" lvl="1" indent="-457200"/>
            <a:endParaRPr lang="cs-CZ" sz="2200" b="1" dirty="0"/>
          </a:p>
          <a:p>
            <a:pPr marL="822960" lvl="1" indent="-457200"/>
            <a:r>
              <a:rPr lang="cs-CZ" sz="2200" b="1" u="sng" dirty="0"/>
              <a:t>M  </a:t>
            </a:r>
            <a:r>
              <a:rPr lang="cs-CZ" sz="2200" b="1" u="sng" dirty="0">
                <a:solidFill>
                  <a:srgbClr val="0070C0"/>
                </a:solidFill>
              </a:rPr>
              <a:t>Úplné střední odborné vzdělání s maturitou  </a:t>
            </a:r>
            <a:r>
              <a:rPr lang="cs-CZ" sz="2200" b="1" u="sng" dirty="0"/>
              <a:t/>
            </a:r>
            <a:br>
              <a:rPr lang="cs-CZ" sz="2200" b="1" u="sng" dirty="0"/>
            </a:br>
            <a:r>
              <a:rPr lang="cs-CZ" sz="2200" b="1" dirty="0"/>
              <a:t>(technické, ekonomické, obchodní…)</a:t>
            </a:r>
          </a:p>
          <a:p>
            <a:pPr marL="822960" lvl="1" indent="-457200"/>
            <a:endParaRPr lang="cs-CZ" sz="2200" b="1" dirty="0"/>
          </a:p>
          <a:p>
            <a:pPr marL="822960" lvl="1" indent="-457200"/>
            <a:r>
              <a:rPr lang="cs-CZ" sz="2200" b="1" dirty="0"/>
              <a:t>L0 +H – ve 3. ročníku výuční list, pak </a:t>
            </a:r>
            <a:r>
              <a:rPr lang="cs-CZ" sz="2200" b="1" dirty="0" smtClean="0"/>
              <a:t>maturita  </a:t>
            </a:r>
            <a:r>
              <a:rPr lang="cs-CZ" sz="2200" b="1" dirty="0" smtClean="0">
                <a:solidFill>
                  <a:srgbClr val="FF0000"/>
                </a:solidFill>
              </a:rPr>
              <a:t>NOVINKA</a:t>
            </a:r>
            <a:endParaRPr lang="cs-CZ" sz="2200" b="1" dirty="0">
              <a:solidFill>
                <a:srgbClr val="FF0000"/>
              </a:solidFill>
            </a:endParaRPr>
          </a:p>
          <a:p>
            <a:pPr marL="822960" lvl="1" indent="-457200"/>
            <a:endParaRPr lang="cs-CZ" sz="2200" b="1" u="sng" dirty="0"/>
          </a:p>
          <a:p>
            <a:pPr marL="822960" lvl="1" indent="-457200"/>
            <a:r>
              <a:rPr lang="cs-CZ" sz="2200" b="1" u="sng" dirty="0"/>
              <a:t>K  </a:t>
            </a:r>
            <a:r>
              <a:rPr lang="cs-CZ" sz="2200" b="1" u="sng" dirty="0">
                <a:solidFill>
                  <a:srgbClr val="0070C0"/>
                </a:solidFill>
              </a:rPr>
              <a:t>Úplné střední vzdělání všeobecné</a:t>
            </a:r>
            <a:r>
              <a:rPr lang="cs-CZ" sz="2200" b="1" u="sng" dirty="0"/>
              <a:t/>
            </a:r>
            <a:br>
              <a:rPr lang="cs-CZ" sz="2200" b="1" u="sng" dirty="0"/>
            </a:br>
            <a:r>
              <a:rPr lang="cs-CZ" sz="2200" b="1" dirty="0"/>
              <a:t>(gymnázia – čtyřletá, šestiletá, osmiletá)</a:t>
            </a:r>
          </a:p>
          <a:p>
            <a:pPr marL="822960" lvl="1" indent="-457200"/>
            <a:endParaRPr lang="cs-CZ" sz="2200" b="1" dirty="0"/>
          </a:p>
          <a:p>
            <a:pPr marL="822960" lvl="1" indent="-457200"/>
            <a:r>
              <a:rPr lang="cs-CZ" sz="2200" dirty="0"/>
              <a:t>P (M) </a:t>
            </a:r>
            <a:r>
              <a:rPr lang="cs-CZ" sz="2200" dirty="0">
                <a:solidFill>
                  <a:srgbClr val="0070C0"/>
                </a:solidFill>
              </a:rPr>
              <a:t>Vyšší odborné vzdělávání na konzervatoři </a:t>
            </a:r>
            <a:r>
              <a:rPr lang="cs-CZ" sz="2200" dirty="0"/>
              <a:t>(6 let)</a:t>
            </a:r>
          </a:p>
          <a:p>
            <a:pPr marL="822960" lvl="1" indent="-457200"/>
            <a:r>
              <a:rPr lang="cs-CZ" sz="2200" dirty="0"/>
              <a:t>L,M  </a:t>
            </a:r>
            <a:r>
              <a:rPr lang="cs-CZ" sz="2200" dirty="0">
                <a:solidFill>
                  <a:srgbClr val="0070C0"/>
                </a:solidFill>
              </a:rPr>
              <a:t>Zkrácené studium k získání maturity </a:t>
            </a:r>
            <a:r>
              <a:rPr lang="cs-CZ" sz="2200" dirty="0"/>
              <a:t>(maturita v jiném oboru)</a:t>
            </a:r>
            <a:endParaRPr lang="cs-CZ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cs-CZ" dirty="0" smtClean="0">
                <a:solidFill>
                  <a:srgbClr val="FF0000"/>
                </a:solidFill>
              </a:rPr>
              <a:t>2. Střední vzdělání s výučním listem</a:t>
            </a:r>
          </a:p>
          <a:p>
            <a:pPr marL="822960" lvl="1" indent="-457200"/>
            <a:r>
              <a:rPr lang="cs-CZ" dirty="0" smtClean="0"/>
              <a:t>E </a:t>
            </a:r>
            <a:r>
              <a:rPr lang="cs-CZ" dirty="0" smtClean="0">
                <a:solidFill>
                  <a:srgbClr val="0070C0"/>
                </a:solidFill>
              </a:rPr>
              <a:t>Nižší střední odborné vzdělání s výučním listem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(jednoduché práce, nižší nároky na teorii, 2 – 3 roky, výuční list) – jen pro žáky s doporučením z PPP      </a:t>
            </a:r>
            <a:r>
              <a:rPr lang="cs-CZ" dirty="0" smtClean="0">
                <a:solidFill>
                  <a:srgbClr val="FF0000"/>
                </a:solidFill>
              </a:rPr>
              <a:t>NE!!!!</a:t>
            </a:r>
          </a:p>
          <a:p>
            <a:pPr marL="822960" lvl="1" indent="-457200"/>
            <a:endParaRPr lang="cs-CZ" dirty="0" smtClean="0"/>
          </a:p>
          <a:p>
            <a:pPr marL="822960" lvl="1" indent="-457200"/>
            <a:r>
              <a:rPr lang="cs-CZ" b="1" u="sng" dirty="0" smtClean="0">
                <a:solidFill>
                  <a:srgbClr val="FF0000"/>
                </a:solidFill>
              </a:rPr>
              <a:t>H</a:t>
            </a:r>
            <a:r>
              <a:rPr lang="cs-CZ" b="1" u="sng" dirty="0" smtClean="0"/>
              <a:t> </a:t>
            </a:r>
            <a:r>
              <a:rPr lang="cs-CZ" b="1" u="sng" dirty="0" smtClean="0">
                <a:solidFill>
                  <a:srgbClr val="0070C0"/>
                </a:solidFill>
              </a:rPr>
              <a:t>Střední odborné vzdělání s výučním listem</a:t>
            </a:r>
            <a:r>
              <a:rPr lang="cs-CZ" b="1" u="sng" dirty="0" smtClean="0"/>
              <a:t/>
            </a:r>
            <a:br>
              <a:rPr lang="cs-CZ" b="1" u="sng" dirty="0" smtClean="0"/>
            </a:br>
            <a:r>
              <a:rPr lang="cs-CZ" b="1" u="sng" dirty="0" smtClean="0">
                <a:solidFill>
                  <a:srgbClr val="FF0000"/>
                </a:solidFill>
              </a:rPr>
              <a:t>(řemesla, 3 roky, praxe, závěrečné zkoušky s výučním listem)</a:t>
            </a:r>
          </a:p>
          <a:p>
            <a:pPr marL="822960" lvl="1" indent="-457200"/>
            <a:endParaRPr lang="cs-CZ" b="1" u="sng" dirty="0" smtClean="0">
              <a:solidFill>
                <a:srgbClr val="FF0000"/>
              </a:solidFill>
            </a:endParaRPr>
          </a:p>
          <a:p>
            <a:pPr marL="822960" lvl="1" indent="-457200"/>
            <a:r>
              <a:rPr lang="cs-CZ" dirty="0" smtClean="0"/>
              <a:t> E,H </a:t>
            </a:r>
            <a:r>
              <a:rPr lang="cs-CZ" dirty="0" smtClean="0">
                <a:solidFill>
                  <a:srgbClr val="0070C0"/>
                </a:solidFill>
              </a:rPr>
              <a:t>Zkrácené studium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(pro ty s výučním listem, kteří za 1 – 1a půl roku získají další výuční list v jiném oboru)</a:t>
            </a:r>
          </a:p>
          <a:p>
            <a:pPr marL="822960" lvl="1" indent="-457200">
              <a:buNone/>
            </a:pPr>
            <a:endParaRPr lang="cs-CZ" dirty="0" smtClean="0"/>
          </a:p>
          <a:p>
            <a:pPr marL="457200" indent="-45720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6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20742" y="-67545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Orientace v katalogu škol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684334" y="467002"/>
            <a:ext cx="8279714" cy="6273824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Str. </a:t>
            </a:r>
            <a:r>
              <a:rPr lang="cs-CZ" dirty="0" smtClean="0"/>
              <a:t>6 </a:t>
            </a:r>
            <a:r>
              <a:rPr lang="cs-CZ" dirty="0" smtClean="0"/>
              <a:t>– přehled typů studia - </a:t>
            </a:r>
            <a:r>
              <a:rPr lang="cs-CZ" dirty="0" smtClean="0">
                <a:solidFill>
                  <a:srgbClr val="FF0000"/>
                </a:solidFill>
              </a:rPr>
              <a:t>písmena</a:t>
            </a:r>
          </a:p>
          <a:p>
            <a:r>
              <a:rPr lang="cs-CZ" dirty="0" smtClean="0"/>
              <a:t>Str. </a:t>
            </a:r>
            <a:r>
              <a:rPr lang="cs-CZ" dirty="0" smtClean="0"/>
              <a:t>7 </a:t>
            </a:r>
            <a:r>
              <a:rPr lang="cs-CZ" dirty="0" smtClean="0"/>
              <a:t> </a:t>
            </a:r>
            <a:r>
              <a:rPr lang="cs-CZ" dirty="0" smtClean="0"/>
              <a:t>– postup vyhledávání a všechny použité </a:t>
            </a:r>
            <a:r>
              <a:rPr lang="cs-CZ" dirty="0" smtClean="0">
                <a:solidFill>
                  <a:srgbClr val="FF0000"/>
                </a:solidFill>
              </a:rPr>
              <a:t>zkratky</a:t>
            </a:r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Str. </a:t>
            </a:r>
            <a:r>
              <a:rPr lang="cs-CZ" dirty="0"/>
              <a:t>8</a:t>
            </a:r>
            <a:r>
              <a:rPr lang="cs-CZ" dirty="0" smtClean="0"/>
              <a:t> </a:t>
            </a:r>
            <a:r>
              <a:rPr lang="cs-CZ" dirty="0" smtClean="0"/>
              <a:t>– </a:t>
            </a:r>
            <a:r>
              <a:rPr lang="cs-CZ" dirty="0" smtClean="0"/>
              <a:t>11 </a:t>
            </a:r>
            <a:r>
              <a:rPr lang="cs-CZ" dirty="0" smtClean="0"/>
              <a:t>– rejstřík škol podle okresů a oborů</a:t>
            </a:r>
          </a:p>
          <a:p>
            <a:pPr lvl="1"/>
            <a:r>
              <a:rPr lang="cs-CZ" dirty="0" smtClean="0"/>
              <a:t>Kde najdete tabulku s nabízenými obory </a:t>
            </a:r>
          </a:p>
          <a:p>
            <a:pPr lvl="1"/>
            <a:r>
              <a:rPr lang="cs-CZ" dirty="0" smtClean="0"/>
              <a:t>Kde najdete prezentaci školy</a:t>
            </a:r>
          </a:p>
          <a:p>
            <a:r>
              <a:rPr lang="cs-CZ" dirty="0" smtClean="0"/>
              <a:t>Str. </a:t>
            </a:r>
            <a:r>
              <a:rPr lang="cs-CZ" dirty="0" smtClean="0"/>
              <a:t>12 </a:t>
            </a:r>
            <a:r>
              <a:rPr lang="cs-CZ" dirty="0" smtClean="0"/>
              <a:t>– </a:t>
            </a:r>
            <a:r>
              <a:rPr lang="cs-CZ" dirty="0" smtClean="0"/>
              <a:t>40 </a:t>
            </a:r>
            <a:r>
              <a:rPr lang="cs-CZ" dirty="0" smtClean="0"/>
              <a:t>školy v Moravskoslezském kraji</a:t>
            </a:r>
          </a:p>
          <a:p>
            <a:r>
              <a:rPr lang="cs-CZ" dirty="0" smtClean="0"/>
              <a:t>Str. </a:t>
            </a:r>
            <a:r>
              <a:rPr lang="cs-CZ" dirty="0" smtClean="0"/>
              <a:t>41 </a:t>
            </a:r>
            <a:r>
              <a:rPr lang="cs-CZ" dirty="0" smtClean="0"/>
              <a:t>– vizitky škol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2" t="3800" r="5447" b="58400"/>
          <a:stretch/>
        </p:blipFill>
        <p:spPr>
          <a:xfrm rot="10800000">
            <a:off x="4374636" y="1389847"/>
            <a:ext cx="5256584" cy="32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3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14400" y="489857"/>
            <a:ext cx="9579429" cy="781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dirty="0" smtClean="0"/>
          </a:p>
          <a:p>
            <a:endParaRPr lang="cs-CZ" sz="3200" dirty="0"/>
          </a:p>
          <a:p>
            <a:r>
              <a:rPr lang="cs-CZ" sz="3200" dirty="0" smtClean="0"/>
              <a:t>Testy </a:t>
            </a:r>
            <a:r>
              <a:rPr lang="cs-CZ" sz="3200" dirty="0"/>
              <a:t>k přijímacím zkouškám na internetu:</a:t>
            </a:r>
          </a:p>
          <a:p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hlinkClick r:id="rId2"/>
              </a:rPr>
              <a:t>www.samouk.cz</a:t>
            </a: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hlinkClick r:id="rId3"/>
              </a:rPr>
              <a:t>www.scio.cz</a:t>
            </a: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hlinkClick r:id="rId4"/>
              </a:rPr>
              <a:t>www.didaktis.cz</a:t>
            </a: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Přehled a vyhledávání všech škol: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hlinkClick r:id="rId5"/>
              </a:rPr>
              <a:t>https://www.infoabsolvent.cz/</a:t>
            </a: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hlinkClick r:id="rId6"/>
              </a:rPr>
              <a:t>https://www.atlasskolstvi.cz/stredni-skoly</a:t>
            </a: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hlinkClick r:id="rId7"/>
              </a:rPr>
              <a:t>https://burzaskol.online/</a:t>
            </a: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812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817914" y="1502229"/>
            <a:ext cx="8327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Trénuj na přijímačky</a:t>
            </a:r>
            <a:endParaRPr lang="cs-CZ" sz="4400" dirty="0"/>
          </a:p>
        </p:txBody>
      </p:sp>
      <p:sp>
        <p:nvSpPr>
          <p:cNvPr id="4" name="Obdélník 3"/>
          <p:cNvSpPr/>
          <p:nvPr/>
        </p:nvSpPr>
        <p:spPr>
          <a:xfrm>
            <a:off x="2579967" y="3048391"/>
            <a:ext cx="680346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dirty="0">
                <a:hlinkClick r:id="rId2"/>
              </a:rPr>
              <a:t>https://tau.cermat.cz</a:t>
            </a:r>
            <a:r>
              <a:rPr lang="cs-CZ" sz="4800" dirty="0" smtClean="0">
                <a:hlinkClick r:id="rId2"/>
              </a:rPr>
              <a:t>/</a:t>
            </a:r>
            <a:endParaRPr lang="cs-CZ" sz="4800" dirty="0" smtClean="0"/>
          </a:p>
          <a:p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03723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SŠ s talentovými zkouškami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8745" y="1960684"/>
            <a:ext cx="1142120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Odevzdání přihlášek proběhlo podle starého způsobu (naposled)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Možnost si podat 2 přihlášky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Termíny </a:t>
            </a:r>
            <a:r>
              <a:rPr lang="cs-CZ" dirty="0" err="1" smtClean="0"/>
              <a:t>talentovek</a:t>
            </a:r>
            <a:r>
              <a:rPr lang="cs-CZ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Umění – 2. – 15. 1.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Konzervatoře 15. - 31. 1.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Sportovní gymnázia – 2. – 15. 2.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VÝSLEDKY: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Umění – do 20. ledna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Sportovní gymnázia – do 20. února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/>
              <a:t>Ř</a:t>
            </a:r>
            <a:r>
              <a:rPr lang="cs-CZ" dirty="0" smtClean="0"/>
              <a:t>editelé škol oznámí výsledky včetně pořadí – seznam s registračními čísly do 15. února</a:t>
            </a:r>
          </a:p>
          <a:p>
            <a:pPr algn="ctr"/>
            <a:r>
              <a:rPr lang="cs-CZ" b="1" dirty="0" smtClean="0">
                <a:solidFill>
                  <a:srgbClr val="FF0000"/>
                </a:solidFill>
              </a:rPr>
              <a:t>NENÍ TO ROZHODNUTÍ O PŘIJETÍ</a:t>
            </a:r>
          </a:p>
          <a:p>
            <a:pPr algn="ctr"/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Uchazeči si v termínu do 20. 2. mohou podat přihlášky na další 3 školy – </a:t>
            </a:r>
            <a:r>
              <a:rPr lang="cs-CZ" dirty="0" smtClean="0"/>
              <a:t>školy s talentovými zkouškami zařadí do přihlášek a zvolí si priority!!!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POKUD SI ŽÁK NEPODÁ NOVOU PŘIHLÁŠKU, JE TA PAPÍROVÁ PLATNÁ VČETNĚ POŘADÍ ŠKOL</a:t>
            </a:r>
          </a:p>
        </p:txBody>
      </p:sp>
    </p:spTree>
    <p:extLst>
      <p:ext uri="{BB962C8B-B14F-4D97-AF65-F5344CB8AC3E}">
        <p14:creationId xmlns:p14="http://schemas.microsoft.com/office/powerpoint/2010/main" val="9517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Kolo přijímacího řízení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68215" y="2277207"/>
            <a:ext cx="114036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dirty="0" smtClean="0"/>
              <a:t>Ředitelé SŠ musí do 31. 1. zveřejnit všechna kritéria přijímacího řízení: </a:t>
            </a:r>
            <a:endParaRPr lang="cs-CZ" sz="3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600" dirty="0" smtClean="0"/>
              <a:t>maximální počet přijímaných žáků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600" dirty="0" smtClean="0"/>
              <a:t>Kritéria pro přijetí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600" dirty="0" smtClean="0"/>
              <a:t>Způsob hodnocení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600" dirty="0" smtClean="0"/>
              <a:t>Zda je stanovena školní přijímací zkouška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600" dirty="0" smtClean="0"/>
              <a:t>Informace o zdravotní způsobilosti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88561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Přihlášky do 1. kola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47346" y="2365130"/>
            <a:ext cx="1083212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 smtClean="0">
                <a:solidFill>
                  <a:srgbClr val="FF0000"/>
                </a:solidFill>
              </a:rPr>
              <a:t>Termín: do 20. února</a:t>
            </a:r>
          </a:p>
          <a:p>
            <a:endParaRPr lang="cs-CZ" sz="4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Nelze přihlášky podat dříve než 1. února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3 způsoby podání přihlášky do 1. kola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5059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Způsob – elektronicky v informačním systému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53915" y="2435469"/>
            <a:ext cx="109376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Nejjednodušší způsob – systém DIPSY – pro rodiče </a:t>
            </a:r>
            <a:r>
              <a:rPr lang="cs-CZ" dirty="0"/>
              <a:t>b</a:t>
            </a:r>
            <a:r>
              <a:rPr lang="cs-CZ" dirty="0" smtClean="0"/>
              <a:t>ude aktivní od 1. </a:t>
            </a:r>
            <a:r>
              <a:rPr lang="cs-CZ" smtClean="0"/>
              <a:t>2. 2024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b="1" dirty="0" smtClean="0">
                <a:solidFill>
                  <a:srgbClr val="FF0000"/>
                </a:solidFill>
              </a:rPr>
              <a:t>Prostřednictvím </a:t>
            </a:r>
            <a:r>
              <a:rPr lang="cs-CZ" sz="3600" b="1" dirty="0">
                <a:solidFill>
                  <a:srgbClr val="FF0000"/>
                </a:solidFill>
              </a:rPr>
              <a:t>i</a:t>
            </a:r>
            <a:r>
              <a:rPr lang="cs-CZ" sz="3600" b="1" dirty="0" smtClean="0">
                <a:solidFill>
                  <a:srgbClr val="FF0000"/>
                </a:solidFill>
              </a:rPr>
              <a:t>dentity občana, bankovní identity nebo datovou schránkou (portál občana)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Zde vám přijdou i pozvánky, zprávy apod.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Systém vás navede, kdo co vyplnit a jak odeslat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813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69378" y="825579"/>
            <a:ext cx="10207869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                                                       1</a:t>
            </a:r>
            <a:r>
              <a:rPr lang="cs-CZ" b="1" dirty="0"/>
              <a:t>. Elektronická přihláška</a:t>
            </a:r>
          </a:p>
          <a:p>
            <a:r>
              <a:rPr lang="cs-CZ" sz="1600" dirty="0"/>
              <a:t>Pokud máte elektronickou identitu, můžete podat přihlášku zcela jednoduše online</a:t>
            </a:r>
            <a:r>
              <a:rPr lang="cs-CZ" sz="1600" dirty="0" smtClean="0"/>
              <a:t>.</a:t>
            </a:r>
          </a:p>
          <a:p>
            <a:endParaRPr lang="cs-CZ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Přihlásíte se do systému, ten je napojen na registr obyvatel, díky kterému uvidíte seznam svých dětí, ze kterých vyberete to, které chcete přihlásit. Nevyplňujete už žádné osobní údaje</a:t>
            </a:r>
            <a:r>
              <a:rPr lang="cs-CZ" sz="16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Vyberete si ze seznamu až 3 obory bez talentové zkoušky, do kterých chcete podat přihlášku. Vyberete je v pořadí dle priority pro přijetí. Uvidíte přehledné informace o každé škole – přehled oborů vzdělání, počet letos přijímaných uchazečů i počty přihlášek a přijatých uchazečů v  minulých letech</a:t>
            </a:r>
            <a:r>
              <a:rPr lang="cs-CZ" sz="16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Uvidíte přehledně dokumenty, které Vámi vybraná škola vyžaduje pro příslušný obor vzdělání doložit k přihlášce. Ty pak nahrajete jako fotky nebo </a:t>
            </a:r>
            <a:r>
              <a:rPr lang="cs-CZ" sz="1600" dirty="0" err="1"/>
              <a:t>skeny</a:t>
            </a:r>
            <a:r>
              <a:rPr lang="cs-CZ" sz="16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Potvrdíte odeslání, přijde Vám e-mail s potvrzením a to je vše</a:t>
            </a:r>
            <a:r>
              <a:rPr lang="cs-CZ" sz="16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600" dirty="0"/>
          </a:p>
          <a:p>
            <a:r>
              <a:rPr lang="cs-CZ" sz="1600" dirty="0"/>
              <a:t>Jednoduchý výběr ze všech škol, stačí vybrat školu (včetně oboru, zaměření a formy vzdělání) a potřebné informace nemusíte hledat jinde.</a:t>
            </a:r>
          </a:p>
          <a:p>
            <a:r>
              <a:rPr lang="cs-CZ" sz="1600" dirty="0"/>
              <a:t>U každé školy/oboru vzdělání uvidíte počty přihlášek a přijatých uchazečů v minulých letech.</a:t>
            </a:r>
          </a:p>
          <a:p>
            <a:r>
              <a:rPr lang="cs-CZ" sz="1600" dirty="0"/>
              <a:t>Můžete se vrátit k rozpracované přihlášce.</a:t>
            </a:r>
          </a:p>
          <a:p>
            <a:r>
              <a:rPr lang="cs-CZ" sz="1600" dirty="0"/>
              <a:t>Přílohy se přikládají v kopiích, stačí si ponechat pro potřeby ověření u sebe 1 originál každé přílohy. Pozvánka ke zkouškám přijde elektronicky.</a:t>
            </a:r>
          </a:p>
          <a:p>
            <a:r>
              <a:rPr lang="cs-CZ" sz="1600" dirty="0"/>
              <a:t>Po vyhodnocení uvidíte výsledky svého dítěte u testů jednotné přijímací zkoušky.</a:t>
            </a:r>
          </a:p>
          <a:p>
            <a:r>
              <a:rPr lang="cs-CZ" sz="1600" dirty="0"/>
              <a:t>Ušetříte čas a peníze za podání přihlášky, popř. dalších dokumentů poštou a přebírání poštou doručených dokumentů v průběhu přijímacího řízení.</a:t>
            </a:r>
          </a:p>
        </p:txBody>
      </p:sp>
    </p:spTree>
    <p:extLst>
      <p:ext uri="{BB962C8B-B14F-4D97-AF65-F5344CB8AC3E}">
        <p14:creationId xmlns:p14="http://schemas.microsoft.com/office/powerpoint/2010/main" val="531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773723" y="2287902"/>
            <a:ext cx="1080574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Jednoduchý výběr ze všech škol, stačí vybrat školu (včetně oboru, zaměření a formy vzdělání) a potřebné informace nemusíte hledat jinde</a:t>
            </a:r>
            <a:r>
              <a:rPr lang="cs-CZ" dirty="0" smtClean="0">
                <a:solidFill>
                  <a:srgbClr val="00B050"/>
                </a:solidFill>
              </a:rPr>
              <a:t>.</a:t>
            </a:r>
          </a:p>
          <a:p>
            <a:endParaRPr lang="cs-CZ" dirty="0">
              <a:solidFill>
                <a:srgbClr val="00B050"/>
              </a:solidFill>
            </a:endParaRPr>
          </a:p>
          <a:p>
            <a:r>
              <a:rPr lang="cs-CZ" dirty="0">
                <a:solidFill>
                  <a:srgbClr val="00B050"/>
                </a:solidFill>
              </a:rPr>
              <a:t>U každé školy/oboru vzdělání uvidíte počty přihlášek a přijatých uchazečů v minulých letech.</a:t>
            </a:r>
          </a:p>
          <a:p>
            <a:r>
              <a:rPr lang="cs-CZ" dirty="0">
                <a:solidFill>
                  <a:srgbClr val="00B050"/>
                </a:solidFill>
              </a:rPr>
              <a:t>Můžete se vrátit k rozpracované přihlášce</a:t>
            </a:r>
            <a:r>
              <a:rPr lang="cs-CZ" dirty="0" smtClean="0">
                <a:solidFill>
                  <a:srgbClr val="00B050"/>
                </a:solidFill>
              </a:rPr>
              <a:t>.</a:t>
            </a:r>
          </a:p>
          <a:p>
            <a:endParaRPr lang="cs-CZ" dirty="0">
              <a:solidFill>
                <a:srgbClr val="00B050"/>
              </a:solidFill>
            </a:endParaRPr>
          </a:p>
          <a:p>
            <a:r>
              <a:rPr lang="cs-CZ" dirty="0">
                <a:solidFill>
                  <a:srgbClr val="00B050"/>
                </a:solidFill>
              </a:rPr>
              <a:t>Přílohy se přikládají v kopiích, stačí si ponechat pro potřeby ověření u sebe 1 originál každé přílohy. Pozvánka ke zkouškám přijde elektronicky</a:t>
            </a:r>
            <a:r>
              <a:rPr lang="cs-CZ" dirty="0" smtClean="0">
                <a:solidFill>
                  <a:srgbClr val="00B050"/>
                </a:solidFill>
              </a:rPr>
              <a:t>.</a:t>
            </a:r>
          </a:p>
          <a:p>
            <a:endParaRPr lang="cs-CZ" dirty="0">
              <a:solidFill>
                <a:srgbClr val="00B050"/>
              </a:solidFill>
            </a:endParaRPr>
          </a:p>
          <a:p>
            <a:r>
              <a:rPr lang="cs-CZ" dirty="0">
                <a:solidFill>
                  <a:srgbClr val="00B050"/>
                </a:solidFill>
              </a:rPr>
              <a:t>Po vyhodnocení uvidíte výsledky svého dítěte u testů jednotné přijímací zkoušky</a:t>
            </a:r>
            <a:r>
              <a:rPr lang="cs-CZ" dirty="0" smtClean="0">
                <a:solidFill>
                  <a:srgbClr val="00B050"/>
                </a:solidFill>
              </a:rPr>
              <a:t>.</a:t>
            </a:r>
          </a:p>
          <a:p>
            <a:endParaRPr lang="cs-CZ" dirty="0">
              <a:solidFill>
                <a:srgbClr val="00B050"/>
              </a:solidFill>
            </a:endParaRPr>
          </a:p>
          <a:p>
            <a:r>
              <a:rPr lang="cs-CZ" dirty="0">
                <a:solidFill>
                  <a:srgbClr val="00B050"/>
                </a:solidFill>
              </a:rPr>
              <a:t>Ušetříte čas a peníze za podání přihlášky, popř. dalších dokumentů poštou a přebírání poštou doručených dokumentů v průběhu přijímacího řízení.</a:t>
            </a:r>
          </a:p>
        </p:txBody>
      </p:sp>
    </p:spTree>
    <p:extLst>
      <p:ext uri="{BB962C8B-B14F-4D97-AF65-F5344CB8AC3E}">
        <p14:creationId xmlns:p14="http://schemas.microsoft.com/office/powerpoint/2010/main" val="115480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 Způsob – výpis z informačního systému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799" y="2194560"/>
            <a:ext cx="10990385" cy="454914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Bez identity, bez přihlášení, z veřejného přístupu do informačního systému</a:t>
            </a:r>
            <a:endParaRPr lang="cs-CZ" dirty="0"/>
          </a:p>
          <a:p>
            <a:r>
              <a:rPr lang="cs-CZ" dirty="0" smtClean="0"/>
              <a:t>Přihláška dostane </a:t>
            </a:r>
            <a:r>
              <a:rPr lang="cs-CZ" u="sng" dirty="0" smtClean="0"/>
              <a:t>speciální identifikační kód</a:t>
            </a:r>
            <a:r>
              <a:rPr lang="cs-CZ" dirty="0" smtClean="0"/>
              <a:t>, přes který se do systému dostane ředitel příslušné SŠ</a:t>
            </a:r>
          </a:p>
          <a:p>
            <a:r>
              <a:rPr lang="cs-CZ" dirty="0" smtClean="0"/>
              <a:t>Údaje vyplníte na počítači přímo v systému a pak vytisknete výpis této přihlášky – PODEPSAT A ODESLAT POŠTOU</a:t>
            </a:r>
          </a:p>
          <a:p>
            <a:r>
              <a:rPr lang="cs-CZ" dirty="0" smtClean="0"/>
              <a:t>Dají se nahrát i veškeré přílohy (vysvědčení, lékařské potvrzení, certifikáty apod.) – tyto se pak už nemusí přikládat fyzicky v papírové podobě.</a:t>
            </a:r>
          </a:p>
          <a:p>
            <a:r>
              <a:rPr lang="cs-CZ" dirty="0" smtClean="0"/>
              <a:t>Stačí prosté kopie – vyfotit telefonem, naskenovat – bez ověření matriky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VÝPIS SE MUSÍ ODESLAT NA VŠECHNY ŠKOLY</a:t>
            </a:r>
          </a:p>
          <a:p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Zkušební demoverze bude přístupná od 1. 2 . i </a:t>
            </a:r>
            <a:r>
              <a:rPr lang="cs-CZ" b="1" dirty="0" err="1" smtClean="0">
                <a:solidFill>
                  <a:srgbClr val="FF0000"/>
                </a:solidFill>
              </a:rPr>
              <a:t>videonávod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denzační stop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TM04033937[[fn=Kondenzační stopa]]</Template>
  <TotalTime>419</TotalTime>
  <Words>2239</Words>
  <Application>Microsoft Office PowerPoint</Application>
  <PresentationFormat>Širokoúhlá obrazovka</PresentationFormat>
  <Paragraphs>295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1" baseType="lpstr">
      <vt:lpstr>Arial</vt:lpstr>
      <vt:lpstr>Century Gothic</vt:lpstr>
      <vt:lpstr>Kondenzační stopa</vt:lpstr>
      <vt:lpstr>Nové přijímací řízení</vt:lpstr>
      <vt:lpstr>Hlavní novinky</vt:lpstr>
      <vt:lpstr>SŠ s talentovými zkouškami</vt:lpstr>
      <vt:lpstr>1. Kolo přijímacího řízení</vt:lpstr>
      <vt:lpstr>Přihlášky do 1. kola</vt:lpstr>
      <vt:lpstr>1. Způsob – elektronicky v informačním systému</vt:lpstr>
      <vt:lpstr>Prezentace aplikace PowerPoint</vt:lpstr>
      <vt:lpstr>výhody</vt:lpstr>
      <vt:lpstr>2.  Způsob – výpis z informačního systému</vt:lpstr>
      <vt:lpstr>VÝHODY A NEVÝHODY</vt:lpstr>
      <vt:lpstr>Prezentace aplikace PowerPoint</vt:lpstr>
      <vt:lpstr>3. Způsob – papírová přihláška</vt:lpstr>
      <vt:lpstr>Výhody a nevýhody</vt:lpstr>
      <vt:lpstr>Podání přihlášek</vt:lpstr>
      <vt:lpstr>TERMÍNY ZKOUŠEK</vt:lpstr>
      <vt:lpstr>pozvánky</vt:lpstr>
      <vt:lpstr>Vyhodnocení výsledků</vt:lpstr>
      <vt:lpstr>odvolání</vt:lpstr>
      <vt:lpstr>2. Kolo přijímacího řízení</vt:lpstr>
      <vt:lpstr>3. A další kola</vt:lpstr>
      <vt:lpstr>Zdravotní potvrzení</vt:lpstr>
      <vt:lpstr>Formulář přihlášky</vt:lpstr>
      <vt:lpstr>Webové stránky  http://www.prihlaskynastredni.cz</vt:lpstr>
      <vt:lpstr>Systém a stupně vzdělávání</vt:lpstr>
      <vt:lpstr>Prezentace aplikace PowerPoint</vt:lpstr>
      <vt:lpstr>Orientace v katalogu škol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přijímací řízení</dc:title>
  <dc:creator>Alena Grossová</dc:creator>
  <cp:lastModifiedBy>Alena Grossová</cp:lastModifiedBy>
  <cp:revision>27</cp:revision>
  <dcterms:created xsi:type="dcterms:W3CDTF">2023-12-29T20:39:17Z</dcterms:created>
  <dcterms:modified xsi:type="dcterms:W3CDTF">2024-01-04T18:38:02Z</dcterms:modified>
</cp:coreProperties>
</file>