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1" r:id="rId6"/>
    <p:sldId id="282" r:id="rId7"/>
    <p:sldId id="260" r:id="rId8"/>
    <p:sldId id="261" r:id="rId9"/>
    <p:sldId id="262" r:id="rId10"/>
    <p:sldId id="263" r:id="rId11"/>
    <p:sldId id="264" r:id="rId12"/>
    <p:sldId id="279" r:id="rId13"/>
    <p:sldId id="280" r:id="rId14"/>
    <p:sldId id="268" r:id="rId15"/>
    <p:sldId id="265" r:id="rId16"/>
    <p:sldId id="266" r:id="rId17"/>
    <p:sldId id="273" r:id="rId18"/>
    <p:sldId id="277" r:id="rId19"/>
    <p:sldId id="267" r:id="rId20"/>
    <p:sldId id="269" r:id="rId21"/>
    <p:sldId id="270" r:id="rId22"/>
    <p:sldId id="275" r:id="rId23"/>
    <p:sldId id="271" r:id="rId24"/>
    <p:sldId id="274" r:id="rId25"/>
    <p:sldId id="276" r:id="rId26"/>
    <p:sldId id="272" r:id="rId27"/>
    <p:sldId id="278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A9968-E3E2-46AF-9018-15F7100E0BE0}" type="datetimeFigureOut">
              <a:rPr lang="cs-CZ" smtClean="0"/>
              <a:t>07.12.2021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2E1C9-2539-4084-BE70-2CF2AF8292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50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2E1C9-2539-4084-BE70-2CF2AF829289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2457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02DE5E-2DCA-4AE0-951E-C5DAF13C6696}" type="datetimeFigureOut">
              <a:rPr lang="cs-CZ" smtClean="0"/>
              <a:pPr/>
              <a:t>07.12.2021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2541A4-D656-4555-8F69-55F68E04AB3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meslomarespekt.msk.cz/#remeslo_zednik" TargetMode="External"/><Relationship Id="rId2" Type="http://schemas.openxmlformats.org/officeDocument/2006/relationships/hyperlink" Target="http://www.zsjindrichov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o.cz/" TargetMode="External"/><Relationship Id="rId7" Type="http://schemas.openxmlformats.org/officeDocument/2006/relationships/hyperlink" Target="https://burzaskol.online/" TargetMode="External"/><Relationship Id="rId2" Type="http://schemas.openxmlformats.org/officeDocument/2006/relationships/hyperlink" Target="http://www.samouk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tlasskolstvi.cz/stredni-skoly" TargetMode="External"/><Relationship Id="rId5" Type="http://schemas.openxmlformats.org/officeDocument/2006/relationships/hyperlink" Target="https://www.infoabsolvent.cz/" TargetMode="External"/><Relationship Id="rId4" Type="http://schemas.openxmlformats.org/officeDocument/2006/relationships/hyperlink" Target="http://www.didaktis.cz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ymsosrym.cz/" TargetMode="External"/><Relationship Id="rId2" Type="http://schemas.openxmlformats.org/officeDocument/2006/relationships/hyperlink" Target="http://www.souzma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Schůzka s rodiči žáků 9. ročníku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Volba povolání, přijímací řízení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Přihlašování ke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417638"/>
            <a:ext cx="8424936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Na přihlášku se uvádějí 2 školy</a:t>
            </a:r>
          </a:p>
          <a:p>
            <a:pPr lvl="1"/>
            <a:r>
              <a:rPr lang="cs-CZ" dirty="0" smtClean="0"/>
              <a:t>Uvádí se název a adresa školy, kód a název oboru vzdělávání</a:t>
            </a:r>
          </a:p>
          <a:p>
            <a:pPr lvl="1"/>
            <a:r>
              <a:rPr lang="cs-CZ" dirty="0" smtClean="0"/>
              <a:t>Obě přihlášky musí být vyplněny identicky!!!</a:t>
            </a:r>
          </a:p>
          <a:p>
            <a:pPr lvl="1"/>
            <a:r>
              <a:rPr lang="cs-CZ" dirty="0" smtClean="0"/>
              <a:t>Uchazeč zašle přihlášky školám, adresovat řediteli školy (nebo předat osobně)</a:t>
            </a:r>
          </a:p>
          <a:p>
            <a:pPr lvl="1"/>
            <a:r>
              <a:rPr lang="cs-CZ" dirty="0" smtClean="0"/>
              <a:t>Můžete zvolit i dva různé obory na stejné škole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Nově může uchazeč konat 2 přijímací zkoušky (započítává se pak lepší výsledek)</a:t>
            </a:r>
          </a:p>
          <a:p>
            <a:pPr lvl="1"/>
            <a:r>
              <a:rPr lang="cs-CZ" dirty="0" smtClean="0"/>
              <a:t>V 1. termínu se konají zkoušky na školu uvedenou v 1. pořadí</a:t>
            </a:r>
          </a:p>
          <a:p>
            <a:pPr lvl="1"/>
            <a:r>
              <a:rPr lang="cs-CZ" dirty="0" smtClean="0"/>
              <a:t>V 2. termínu na škole uvedené v 2. pořadí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Nezaměňovat na přihláškách pořadí škol!!!!!!!! Pořadí musí být na obou přihláškách stejné (určí se pořadí přijímaček)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Přihlašování ke studiu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Správně vyplněná a podepsaná přihláška se odevzdává </a:t>
            </a:r>
            <a:r>
              <a:rPr lang="cs-CZ" dirty="0" smtClean="0">
                <a:solidFill>
                  <a:srgbClr val="FF0000"/>
                </a:solidFill>
              </a:rPr>
              <a:t>NEJPOZDĚJI DO 1. BŘEZNA 2022 </a:t>
            </a:r>
            <a:r>
              <a:rPr lang="cs-CZ" dirty="0" smtClean="0"/>
              <a:t>(chybně vyplněné nebo pozdě dodané přihlášky nemusí ředitel školy akceptovat)</a:t>
            </a:r>
          </a:p>
          <a:p>
            <a:r>
              <a:rPr lang="cs-CZ" dirty="0" smtClean="0"/>
              <a:t>Poštou (doporučeně + uschovat podací lístek)</a:t>
            </a:r>
          </a:p>
          <a:p>
            <a:r>
              <a:rPr lang="cs-CZ" dirty="0" smtClean="0"/>
              <a:t>Osobně na podatelnu nebo k rukám ředitele SŠ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Formuláře přihlášek:</a:t>
            </a: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www. </a:t>
            </a:r>
            <a:r>
              <a:rPr lang="cs-CZ" dirty="0" err="1" smtClean="0">
                <a:solidFill>
                  <a:srgbClr val="FF0000"/>
                </a:solidFill>
              </a:rPr>
              <a:t>cermat.cz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>
                <a:solidFill>
                  <a:srgbClr val="FF0000"/>
                </a:solidFill>
                <a:hlinkClick r:id="rId2"/>
              </a:rPr>
              <a:t>www.</a:t>
            </a:r>
            <a:r>
              <a:rPr lang="cs-CZ" dirty="0" err="1" smtClean="0">
                <a:solidFill>
                  <a:srgbClr val="FF0000"/>
                </a:solidFill>
                <a:hlinkClick r:id="rId2"/>
              </a:rPr>
              <a:t>msmt.cz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cs-CZ" dirty="0" smtClean="0">
                <a:solidFill>
                  <a:srgbClr val="FF0000"/>
                </a:solidFill>
              </a:rPr>
              <a:t>www. zsjindrichov.cz – ke stažení a vytištění i editovatelná (otevřít v </a:t>
            </a:r>
            <a:r>
              <a:rPr lang="cs-CZ" dirty="0" err="1" smtClean="0">
                <a:solidFill>
                  <a:srgbClr val="FF0000"/>
                </a:solidFill>
              </a:rPr>
              <a:t>xls</a:t>
            </a:r>
            <a:r>
              <a:rPr lang="cs-CZ" dirty="0" smtClean="0">
                <a:solidFill>
                  <a:srgbClr val="FF0000"/>
                </a:solidFill>
              </a:rPr>
              <a:t> (</a:t>
            </a:r>
            <a:r>
              <a:rPr lang="cs-CZ" dirty="0" err="1" smtClean="0">
                <a:solidFill>
                  <a:srgbClr val="FF0000"/>
                </a:solidFill>
              </a:rPr>
              <a:t>excel</a:t>
            </a:r>
            <a:r>
              <a:rPr lang="cs-CZ" dirty="0" smtClean="0">
                <a:solidFill>
                  <a:srgbClr val="FF0000"/>
                </a:solidFill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-11148"/>
            <a:ext cx="4824536" cy="68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3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7200"/>
            <a:ext cx="4830424" cy="66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6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Přijímací řízení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Kritéria a předpokládané počty přijímaných uchazečů musí škola zveřejnit do 31. ledna na internetu</a:t>
            </a:r>
          </a:p>
          <a:p>
            <a:r>
              <a:rPr lang="cs-CZ" dirty="0" smtClean="0"/>
              <a:t>Kritéria:</a:t>
            </a:r>
          </a:p>
          <a:p>
            <a:pPr lvl="1"/>
            <a:r>
              <a:rPr lang="cs-CZ" dirty="0" smtClean="0"/>
              <a:t>Vysvědčení</a:t>
            </a:r>
          </a:p>
          <a:p>
            <a:pPr lvl="1"/>
            <a:r>
              <a:rPr lang="cs-CZ" dirty="0" smtClean="0"/>
              <a:t>Výsledky jednotné zkoušky (pokud se koná) – pro obory s maturitou</a:t>
            </a:r>
          </a:p>
          <a:p>
            <a:pPr lvl="1"/>
            <a:r>
              <a:rPr lang="cs-CZ" dirty="0" smtClean="0"/>
              <a:t>Školní přijímací zkoušky (ojediněle)</a:t>
            </a:r>
          </a:p>
          <a:p>
            <a:pPr lvl="1"/>
            <a:r>
              <a:rPr lang="cs-CZ" dirty="0" smtClean="0"/>
              <a:t>Další skutečnosti (schopnosti, vědomosti, zájmy – ofotit diplomy, ocenění a přiložit k přihlášce)</a:t>
            </a:r>
          </a:p>
          <a:p>
            <a:pPr lvl="1"/>
            <a:r>
              <a:rPr lang="cs-CZ" dirty="0" smtClean="0"/>
              <a:t>Zdravotní způsobilost</a:t>
            </a:r>
          </a:p>
          <a:p>
            <a:pPr lvl="1"/>
            <a:r>
              <a:rPr lang="cs-CZ" dirty="0" smtClean="0"/>
              <a:t>Na SOU žebříček podle průměru prospěchu</a:t>
            </a:r>
          </a:p>
          <a:p>
            <a:r>
              <a:rPr lang="cs-CZ" dirty="0" smtClean="0"/>
              <a:t>Pokud škola nenaplní kapacitu, může vyhlásit další kola přijímacího řízení – toto eviduje a zveřejňuje krajský úřad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Jednotné přijímací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Pozvánku zašle ředitel školy nejpozději 14 dní před termínem přijímacích zkoušek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1. termín je 12. dubna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6ti a 8letá gymnázia 19. dubna)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2. termín je 13. dubna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6ti a 8letá gymnázia 20. dubna)</a:t>
            </a:r>
          </a:p>
          <a:p>
            <a:r>
              <a:rPr lang="cs-CZ" dirty="0" smtClean="0"/>
              <a:t>Náhradní termíny 10.a 11. května (pro nemocné, omluvené apod.)</a:t>
            </a:r>
          </a:p>
          <a:p>
            <a:r>
              <a:rPr lang="cs-CZ" dirty="0" smtClean="0"/>
              <a:t>Jednotné přijímací zkoušky se konají z </a:t>
            </a:r>
            <a:r>
              <a:rPr lang="cs-CZ" dirty="0" smtClean="0">
                <a:solidFill>
                  <a:srgbClr val="FF0000"/>
                </a:solidFill>
              </a:rPr>
              <a:t>matematiky a českého jazyka</a:t>
            </a: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Výsledky přijímacího vyhlásí ředitel SŠ nejpozději do 2 dnů – nejpozději do 2. 5. 2022</a:t>
            </a:r>
          </a:p>
          <a:p>
            <a:r>
              <a:rPr lang="cs-CZ" dirty="0" smtClean="0"/>
              <a:t>SOU mezi 22. – 30. 4. 2022</a:t>
            </a:r>
          </a:p>
          <a:p>
            <a:r>
              <a:rPr lang="cs-CZ" dirty="0" smtClean="0"/>
              <a:t>Ředitel školy musí zveřejnit pořadí uchazečů</a:t>
            </a:r>
          </a:p>
          <a:p>
            <a:r>
              <a:rPr lang="cs-CZ" dirty="0" smtClean="0"/>
              <a:t>Elektronické vyhlášení je postačující, výsledky nechodí poštou</a:t>
            </a:r>
          </a:p>
          <a:p>
            <a:r>
              <a:rPr lang="cs-CZ" dirty="0" smtClean="0"/>
              <a:t>Výsledky jsou oznámeny pod registračními čísly uchazečů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Poštou chodí jen oznámení o nepřijetí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404664"/>
            <a:ext cx="74168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800" dirty="0"/>
              <a:t>Po přijetí musí uchazeč potvrdit úmysl stát se žákem zvolené školy odevzdáním </a:t>
            </a:r>
            <a:r>
              <a:rPr lang="cs-CZ" sz="2800" dirty="0">
                <a:solidFill>
                  <a:srgbClr val="FF0000"/>
                </a:solidFill>
              </a:rPr>
              <a:t>zápisového</a:t>
            </a:r>
            <a:r>
              <a:rPr lang="cs-CZ" sz="2800" dirty="0"/>
              <a:t> </a:t>
            </a:r>
            <a:r>
              <a:rPr lang="cs-CZ" sz="2800" dirty="0">
                <a:solidFill>
                  <a:srgbClr val="FF0000"/>
                </a:solidFill>
              </a:rPr>
              <a:t>lístku</a:t>
            </a:r>
            <a:r>
              <a:rPr lang="cs-CZ" sz="2800" dirty="0"/>
              <a:t> – </a:t>
            </a:r>
            <a:r>
              <a:rPr lang="cs-CZ" sz="2800" dirty="0">
                <a:solidFill>
                  <a:srgbClr val="FF0000"/>
                </a:solidFill>
              </a:rPr>
              <a:t>nejpozději do 10 dnů od oznámení rozhodnutí o přijetí (</a:t>
            </a:r>
            <a:r>
              <a:rPr lang="cs-CZ" sz="2800" dirty="0"/>
              <a:t>udělejte si kopii </a:t>
            </a:r>
            <a:r>
              <a:rPr lang="cs-CZ" sz="2800" dirty="0" smtClean="0"/>
              <a:t>přihlášky pro </a:t>
            </a:r>
            <a:r>
              <a:rPr lang="cs-CZ" sz="2800" dirty="0"/>
              <a:t>sebe nebo uschovejte lísteček s </a:t>
            </a:r>
            <a:r>
              <a:rPr lang="cs-CZ" sz="2800" dirty="0" smtClean="0"/>
              <a:t>informacemi </a:t>
            </a:r>
            <a:r>
              <a:rPr lang="cs-CZ" sz="2800" dirty="0"/>
              <a:t>o škole)</a:t>
            </a:r>
            <a:endParaRPr lang="cs-CZ" sz="2800" dirty="0">
              <a:solidFill>
                <a:srgbClr val="FF0000"/>
              </a:solidFill>
            </a:endParaRPr>
          </a:p>
          <a:p>
            <a:endParaRPr lang="cs-CZ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 smtClean="0">
                <a:solidFill>
                  <a:srgbClr val="FF0000"/>
                </a:solidFill>
              </a:rPr>
              <a:t>Zápisový </a:t>
            </a:r>
            <a:r>
              <a:rPr lang="cs-CZ" sz="2800" dirty="0">
                <a:solidFill>
                  <a:srgbClr val="FF0000"/>
                </a:solidFill>
              </a:rPr>
              <a:t>lístek </a:t>
            </a:r>
            <a:r>
              <a:rPr lang="cs-CZ" sz="2800" dirty="0"/>
              <a:t>obdržíte na naší škole nejpozději do 15. března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Vydává se jen jednou oproti podpisu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/>
              <a:t>Uplatňuje se jen </a:t>
            </a:r>
            <a:r>
              <a:rPr lang="cs-CZ" sz="2800" dirty="0" smtClean="0"/>
              <a:t>jednou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Platný je jen originál s platnými znaky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FF0000"/>
                </a:solidFill>
              </a:rPr>
              <a:t>Nelze vzít zpátky!!! </a:t>
            </a:r>
            <a:r>
              <a:rPr lang="cs-CZ" sz="2800" dirty="0" smtClean="0"/>
              <a:t>(jen pokud byl žák přijat na odvolání na druhou školu)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45995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ONZA\000 ŠKOLNÍ ZÁLEŽITOSTI\Moje třída 2010-2014\Vše k přijímačkám - new\vzor_vyplneneho_zapis_list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93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14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Když se nemůžete dostavit na přijímací zkoušky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Svou neúčast musíte nejpozději do 3 dnů omluvit ředitelství školy, ve které jste měli konat – PÍSEMNĚ</a:t>
            </a:r>
          </a:p>
          <a:p>
            <a:r>
              <a:rPr lang="cs-CZ" dirty="0" smtClean="0"/>
              <a:t>Přijímačky pak konáte v náhradním termínu (květen)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začít?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Před výběrem školy zhodnoťte předpoklady dítěte:</a:t>
            </a:r>
          </a:p>
          <a:p>
            <a:r>
              <a:rPr lang="cs-CZ" dirty="0" smtClean="0"/>
              <a:t>Životní cíle a představy</a:t>
            </a:r>
          </a:p>
          <a:p>
            <a:r>
              <a:rPr lang="cs-CZ" dirty="0" smtClean="0"/>
              <a:t>Zájmy</a:t>
            </a:r>
          </a:p>
          <a:p>
            <a:r>
              <a:rPr lang="cs-CZ" dirty="0" smtClean="0"/>
              <a:t>Schopnosti</a:t>
            </a:r>
          </a:p>
          <a:p>
            <a:r>
              <a:rPr lang="cs-CZ" dirty="0" smtClean="0"/>
              <a:t>Vlastnosti</a:t>
            </a:r>
          </a:p>
          <a:p>
            <a:r>
              <a:rPr lang="cs-CZ" dirty="0" smtClean="0"/>
              <a:t>Tělesné předpoklady</a:t>
            </a:r>
          </a:p>
          <a:p>
            <a:r>
              <a:rPr lang="cs-CZ" dirty="0" smtClean="0"/>
              <a:t>Školní prospěch</a:t>
            </a:r>
          </a:p>
          <a:p>
            <a:r>
              <a:rPr lang="cs-CZ" dirty="0" smtClean="0"/>
              <a:t>Zdravotní omezení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6742" y="-675456"/>
            <a:ext cx="7467600" cy="1143000"/>
          </a:xfrm>
        </p:spPr>
        <p:txBody>
          <a:bodyPr/>
          <a:lstStyle/>
          <a:p>
            <a:r>
              <a:rPr lang="cs-CZ" dirty="0" smtClean="0"/>
              <a:t>Orientace v katalogu škol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6742" y="467544"/>
            <a:ext cx="8279714" cy="627382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/>
              <a:t>Str. 7 – přehled typů studia - </a:t>
            </a:r>
            <a:r>
              <a:rPr lang="cs-CZ" dirty="0" smtClean="0">
                <a:solidFill>
                  <a:srgbClr val="FF0000"/>
                </a:solidFill>
              </a:rPr>
              <a:t>písmena</a:t>
            </a:r>
          </a:p>
          <a:p>
            <a:r>
              <a:rPr lang="cs-CZ" dirty="0" smtClean="0"/>
              <a:t>Str. 8 - informace </a:t>
            </a:r>
            <a:r>
              <a:rPr lang="cs-CZ" dirty="0"/>
              <a:t>o přijímacím </a:t>
            </a:r>
            <a:r>
              <a:rPr lang="cs-CZ" dirty="0" smtClean="0"/>
              <a:t>řízení</a:t>
            </a:r>
          </a:p>
          <a:p>
            <a:r>
              <a:rPr lang="cs-CZ" dirty="0" smtClean="0"/>
              <a:t>Str. 9 – postup vyhledávání a všechny použité </a:t>
            </a:r>
            <a:r>
              <a:rPr lang="cs-CZ" dirty="0" smtClean="0">
                <a:solidFill>
                  <a:srgbClr val="FF0000"/>
                </a:solidFill>
              </a:rPr>
              <a:t>zkratky</a:t>
            </a: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Str. 10 – 13 – rejstřík škol podle okresů a oborů</a:t>
            </a:r>
          </a:p>
          <a:p>
            <a:pPr lvl="1"/>
            <a:r>
              <a:rPr lang="cs-CZ" dirty="0" smtClean="0"/>
              <a:t>Kde najdete tabulku s nabízenými obory </a:t>
            </a:r>
          </a:p>
          <a:p>
            <a:pPr lvl="1"/>
            <a:r>
              <a:rPr lang="cs-CZ" dirty="0" smtClean="0"/>
              <a:t>Kde najdete prezentaci školy</a:t>
            </a:r>
          </a:p>
          <a:p>
            <a:r>
              <a:rPr lang="cs-CZ" dirty="0" smtClean="0"/>
              <a:t>Str. 14 – 43 školy v Moravskoslezském kraji</a:t>
            </a:r>
          </a:p>
          <a:p>
            <a:r>
              <a:rPr lang="cs-CZ" dirty="0" smtClean="0"/>
              <a:t>Str. 44 – vizitky škol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2" t="3800" r="5447" b="58400"/>
          <a:stretch/>
        </p:blipFill>
        <p:spPr>
          <a:xfrm rot="10800000">
            <a:off x="1043607" y="1607561"/>
            <a:ext cx="5256584" cy="3207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6208" y="-459432"/>
            <a:ext cx="7467600" cy="1143000"/>
          </a:xfrm>
        </p:spPr>
        <p:txBody>
          <a:bodyPr/>
          <a:lstStyle/>
          <a:p>
            <a:r>
              <a:rPr lang="cs-CZ" dirty="0" smtClean="0"/>
              <a:t>Vyplňování přihlášek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2926" y="908720"/>
            <a:ext cx="8037505" cy="532859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Elektronicky (odkaz na </a:t>
            </a:r>
            <a:r>
              <a:rPr lang="cs-CZ" dirty="0" err="1" smtClean="0"/>
              <a:t>editovatelný</a:t>
            </a:r>
            <a:r>
              <a:rPr lang="cs-CZ" dirty="0" smtClean="0"/>
              <a:t> formulář najdete na našich školních stránkách)</a:t>
            </a:r>
          </a:p>
          <a:p>
            <a:r>
              <a:rPr lang="cs-CZ" dirty="0" smtClean="0"/>
              <a:t>Tištěné – přijímají se i černobílé verze, vyplnit </a:t>
            </a:r>
            <a:r>
              <a:rPr lang="cs-CZ" dirty="0" smtClean="0">
                <a:solidFill>
                  <a:srgbClr val="FF0000"/>
                </a:solidFill>
              </a:rPr>
              <a:t>hůlkovým písmem</a:t>
            </a:r>
          </a:p>
          <a:p>
            <a:r>
              <a:rPr lang="cs-CZ" dirty="0" smtClean="0"/>
              <a:t>Pro vás platí </a:t>
            </a:r>
            <a:r>
              <a:rPr lang="cs-CZ" dirty="0" smtClean="0">
                <a:solidFill>
                  <a:srgbClr val="FF0000"/>
                </a:solidFill>
              </a:rPr>
              <a:t>růžová</a:t>
            </a:r>
            <a:r>
              <a:rPr lang="cs-CZ" dirty="0" smtClean="0"/>
              <a:t> přihláška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2800" dirty="0" smtClean="0">
                <a:solidFill>
                  <a:srgbClr val="FF0000"/>
                </a:solidFill>
              </a:rPr>
              <a:t>Přihlášky tiskneme ze školního elektronického systému Bakalář:</a:t>
            </a:r>
          </a:p>
          <a:p>
            <a:pPr lvl="1"/>
            <a:r>
              <a:rPr lang="cs-CZ" sz="2800" dirty="0" smtClean="0">
                <a:solidFill>
                  <a:srgbClr val="FF0000"/>
                </a:solidFill>
              </a:rPr>
              <a:t>Hlavička</a:t>
            </a:r>
          </a:p>
          <a:p>
            <a:pPr lvl="1"/>
            <a:r>
              <a:rPr lang="cs-CZ" sz="2800" dirty="0" smtClean="0">
                <a:solidFill>
                  <a:srgbClr val="FF0000"/>
                </a:solidFill>
              </a:rPr>
              <a:t>Známky</a:t>
            </a:r>
          </a:p>
          <a:p>
            <a:pPr lvl="1"/>
            <a:r>
              <a:rPr lang="cs-CZ" sz="2800" dirty="0" smtClean="0">
                <a:solidFill>
                  <a:srgbClr val="FF0000"/>
                </a:solidFill>
              </a:rPr>
              <a:t>IZO školy</a:t>
            </a:r>
          </a:p>
          <a:p>
            <a:pPr lvl="1"/>
            <a:r>
              <a:rPr lang="cs-CZ" sz="2800" dirty="0" smtClean="0">
                <a:solidFill>
                  <a:srgbClr val="FF0000"/>
                </a:solidFill>
              </a:rPr>
              <a:t>Razítko a podpis ŘŠ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260648"/>
            <a:ext cx="77048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Vy </a:t>
            </a:r>
            <a:r>
              <a:rPr lang="cs-CZ" sz="3600" dirty="0" smtClean="0"/>
              <a:t>vyplníte: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informace o zvolených školách podle katalogu,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/>
              <a:t>a</a:t>
            </a:r>
            <a:r>
              <a:rPr lang="cs-CZ" sz="3600" dirty="0" smtClean="0"/>
              <a:t>dresu trvalého bydliště,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podpisy zákonných zástupců,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/>
              <a:t>podpis uchazeče (dítěte),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/>
              <a:t>k</a:t>
            </a:r>
            <a:r>
              <a:rPr lang="cs-CZ" sz="3600" dirty="0" smtClean="0"/>
              <a:t>ontakty na uchazeče a ZZ,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FF0000"/>
                </a:solidFill>
              </a:rPr>
              <a:t>Pozor na vysvětlivky v dolní části přihlášky</a:t>
            </a:r>
            <a:r>
              <a:rPr lang="cs-CZ" sz="3600" dirty="0" smtClean="0"/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01346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POTVRZENÍ OD LÉKAŘE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467600" cy="5493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U okénka školy v katalogu v předposledním sloupci zkratka PLP</a:t>
            </a:r>
          </a:p>
          <a:p>
            <a:pPr lvl="2"/>
            <a:r>
              <a:rPr lang="cs-CZ" dirty="0" smtClean="0"/>
              <a:t>Ano = musí absolvovat povinnou lékařskou prohlídku</a:t>
            </a:r>
          </a:p>
          <a:p>
            <a:pPr lvl="2"/>
            <a:r>
              <a:rPr lang="cs-CZ" dirty="0" smtClean="0"/>
              <a:t>Ne = nemusí</a:t>
            </a:r>
          </a:p>
          <a:p>
            <a:r>
              <a:rPr lang="cs-CZ" dirty="0" smtClean="0"/>
              <a:t>Informujte se na stránkách SŠ – některé mají zvláštní formulář (vytisknu ve škole)</a:t>
            </a:r>
          </a:p>
          <a:p>
            <a:r>
              <a:rPr lang="cs-CZ" dirty="0" smtClean="0"/>
              <a:t>Lékař stanoví výsledek – na zvláštní papír: </a:t>
            </a:r>
          </a:p>
          <a:p>
            <a:pPr lvl="2"/>
            <a:r>
              <a:rPr lang="cs-CZ" dirty="0" smtClean="0"/>
              <a:t>Způsobilý, </a:t>
            </a:r>
            <a:endParaRPr lang="cs-CZ" sz="1700" dirty="0" smtClean="0"/>
          </a:p>
          <a:p>
            <a:pPr lvl="2"/>
            <a:r>
              <a:rPr lang="cs-CZ" dirty="0" smtClean="0"/>
              <a:t>Způsobilý s omezením (viz lékařský posudek v příloze),</a:t>
            </a:r>
            <a:endParaRPr lang="cs-CZ" sz="1700" dirty="0" smtClean="0"/>
          </a:p>
          <a:p>
            <a:pPr lvl="2"/>
            <a:r>
              <a:rPr lang="cs-CZ" dirty="0" smtClean="0"/>
              <a:t>Nezpůsobilý (viz lékařský posudek v příloze). </a:t>
            </a:r>
          </a:p>
          <a:p>
            <a:pPr lvl="2"/>
            <a:r>
              <a:rPr lang="cs-CZ" sz="1700" dirty="0" smtClean="0"/>
              <a:t>Informace v katalogu škol</a:t>
            </a:r>
          </a:p>
          <a:p>
            <a:r>
              <a:rPr lang="cs-CZ" dirty="0"/>
              <a:t>platí se cca 200 Kč</a:t>
            </a:r>
            <a:r>
              <a:rPr lang="cs-CZ" dirty="0" smtClean="0"/>
              <a:t>,-</a:t>
            </a:r>
          </a:p>
          <a:p>
            <a:r>
              <a:rPr lang="cs-CZ" dirty="0" smtClean="0"/>
              <a:t>OBJEDNAT SE NA ODPOLEDNE!!!! (možná zajistíme hromadně)</a:t>
            </a:r>
            <a:endParaRPr lang="cs-CZ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6" t="63650" r="3870" b="18500"/>
          <a:stretch/>
        </p:blipFill>
        <p:spPr>
          <a:xfrm>
            <a:off x="179512" y="980728"/>
            <a:ext cx="8640960" cy="3528392"/>
          </a:xfrm>
          <a:prstGeom prst="rect">
            <a:avLst/>
          </a:prstGeom>
        </p:spPr>
      </p:pic>
      <p:cxnSp>
        <p:nvCxnSpPr>
          <p:cNvPr id="4" name="Přímá spojnice se šipkou 3"/>
          <p:cNvCxnSpPr/>
          <p:nvPr/>
        </p:nvCxnSpPr>
        <p:spPr>
          <a:xfrm>
            <a:off x="7956376" y="548680"/>
            <a:ext cx="288032" cy="18722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4772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7632848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PŘÍLOHY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Rodiče mohou doplnit k přihlášce libovolné přílohy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Zprávu z PPP, SPC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Doklad o umístění na předních místech v okresních a krajských kolech olympiád (pro gymnázia)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Další doklady prokazující žákovy schopnosti a předpoklady pro studium - vysvědčení z uměleckých škol, potvrzení o přípravném kurzu apod.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ZAPSAT POČET NA ZADNÍ STR.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9690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Prezentace bude na stránkách poradenství – přijímací řízení</a:t>
            </a:r>
          </a:p>
          <a:p>
            <a:endParaRPr lang="cs-CZ" dirty="0" smtClean="0"/>
          </a:p>
          <a:p>
            <a:r>
              <a:rPr lang="cs-CZ" dirty="0" smtClean="0"/>
              <a:t>Stránky pro poradenství – představení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www.zsjindrichov.cz</a:t>
            </a:r>
            <a:endParaRPr lang="cs-CZ" dirty="0" smtClean="0"/>
          </a:p>
          <a:p>
            <a:r>
              <a:rPr lang="cs-CZ" smtClean="0"/>
              <a:t>Přehled </a:t>
            </a:r>
            <a:r>
              <a:rPr lang="cs-CZ" dirty="0"/>
              <a:t>škol, která nabízí učební obory, ve kterých je možné získat krajská prospěchová nebo motivační stipendia: </a:t>
            </a:r>
            <a:r>
              <a:rPr lang="cs-CZ" dirty="0">
                <a:hlinkClick r:id="rId3"/>
              </a:rPr>
              <a:t>https://remeslomarespekt.msk.cz/#remeslo_zednik</a:t>
            </a: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0648"/>
            <a:ext cx="7632848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Testy k přijímacím zkouškám na internetu:</a:t>
            </a:r>
          </a:p>
          <a:p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2"/>
              </a:rPr>
              <a:t>www.samouk.cz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3"/>
              </a:rPr>
              <a:t>www.scio.cz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>
                <a:hlinkClick r:id="rId4"/>
              </a:rPr>
              <a:t>www.didaktis.cz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Přehled a vyhledávání všech škol: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5"/>
              </a:rPr>
              <a:t>https://www.infoabsolvent.cz</a:t>
            </a:r>
            <a:r>
              <a:rPr lang="cs-CZ" sz="3200" dirty="0" smtClean="0">
                <a:hlinkClick r:id="rId5"/>
              </a:rPr>
              <a:t>/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6"/>
              </a:rPr>
              <a:t>https://</a:t>
            </a:r>
            <a:r>
              <a:rPr lang="cs-CZ" sz="3200" dirty="0" smtClean="0">
                <a:hlinkClick r:id="rId6"/>
              </a:rPr>
              <a:t>www.atlasskolstvi.cz/stredni-skoly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dirty="0">
                <a:hlinkClick r:id="rId7"/>
              </a:rPr>
              <a:t>https://burzaskol.online</a:t>
            </a:r>
            <a:r>
              <a:rPr lang="cs-CZ" sz="3200" dirty="0" smtClean="0">
                <a:hlinkClick r:id="rId7"/>
              </a:rPr>
              <a:t>/</a:t>
            </a: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1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Popřemýšlejte o zvoleném oboru, studiu, profesi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Jaké jsou </a:t>
            </a:r>
            <a:r>
              <a:rPr lang="cs-CZ" u="sng" dirty="0" smtClean="0"/>
              <a:t>požadavky</a:t>
            </a:r>
            <a:r>
              <a:rPr lang="cs-CZ" dirty="0" smtClean="0"/>
              <a:t> (vyučení, maturita, pokračování na VŠ).</a:t>
            </a:r>
          </a:p>
          <a:p>
            <a:r>
              <a:rPr lang="cs-CZ" dirty="0" smtClean="0"/>
              <a:t>Jaká je </a:t>
            </a:r>
            <a:r>
              <a:rPr lang="cs-CZ" u="sng" dirty="0" smtClean="0"/>
              <a:t>náročnost studia </a:t>
            </a:r>
            <a:r>
              <a:rPr lang="cs-CZ" dirty="0" smtClean="0"/>
              <a:t>(bude dítě nebo nebude úspěšné).</a:t>
            </a:r>
          </a:p>
          <a:p>
            <a:r>
              <a:rPr lang="cs-CZ" dirty="0" smtClean="0"/>
              <a:t>Jaká je </a:t>
            </a:r>
            <a:r>
              <a:rPr lang="cs-CZ" u="sng" dirty="0" smtClean="0"/>
              <a:t>poptávka pracovního trhu </a:t>
            </a:r>
            <a:r>
              <a:rPr lang="cs-CZ" dirty="0" smtClean="0"/>
              <a:t>(vyskytují se volné pozice, najdou uplatnění).</a:t>
            </a:r>
          </a:p>
          <a:p>
            <a:r>
              <a:rPr lang="cs-CZ" dirty="0" smtClean="0"/>
              <a:t>Jaké jsou </a:t>
            </a:r>
            <a:r>
              <a:rPr lang="cs-CZ" u="sng" dirty="0" smtClean="0"/>
              <a:t>finanční možnosti rodiny </a:t>
            </a:r>
            <a:r>
              <a:rPr lang="cs-CZ" dirty="0" smtClean="0"/>
              <a:t>(školné, ubytování, strava, jízdné, poplatky).</a:t>
            </a:r>
          </a:p>
          <a:p>
            <a:r>
              <a:rPr lang="cs-CZ" u="sng" dirty="0" smtClean="0"/>
              <a:t>Kolik žáků škola přijímá </a:t>
            </a:r>
            <a:r>
              <a:rPr lang="cs-CZ" dirty="0" smtClean="0"/>
              <a:t>(je nebo není šance se dostat).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dál?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Vytvořte si </a:t>
            </a:r>
            <a:r>
              <a:rPr lang="cs-CZ" u="sng" dirty="0" smtClean="0"/>
              <a:t>seznam škol</a:t>
            </a:r>
            <a:r>
              <a:rPr lang="cs-CZ" dirty="0" smtClean="0"/>
              <a:t>, které vás zaujaly.</a:t>
            </a:r>
          </a:p>
          <a:p>
            <a:r>
              <a:rPr lang="cs-CZ" dirty="0" smtClean="0"/>
              <a:t>Zvažte, jak jsou daleko, jaká je dopravní dostupnost, jestli nabízí ubytování, jestli se platí školné, jestli nabízejí stipendia, peníze za praxi apod.</a:t>
            </a:r>
          </a:p>
          <a:p>
            <a:r>
              <a:rPr lang="cs-CZ" dirty="0" smtClean="0"/>
              <a:t>Zjistěte, jaké </a:t>
            </a:r>
            <a:r>
              <a:rPr lang="cs-CZ" u="sng" dirty="0" smtClean="0"/>
              <a:t>předměty</a:t>
            </a:r>
            <a:r>
              <a:rPr lang="cs-CZ" dirty="0" smtClean="0"/>
              <a:t> jsou vyučovány, co absolventi získají (</a:t>
            </a:r>
            <a:r>
              <a:rPr lang="cs-CZ" u="sng" dirty="0" smtClean="0"/>
              <a:t>ŘP, svářečský průkaz apod.)</a:t>
            </a:r>
          </a:p>
          <a:p>
            <a:r>
              <a:rPr lang="cs-CZ" dirty="0" smtClean="0"/>
              <a:t>Podívejte se, zda škola nabízí </a:t>
            </a:r>
            <a:r>
              <a:rPr lang="cs-CZ" u="sng" dirty="0" smtClean="0"/>
              <a:t>stipendia</a:t>
            </a:r>
          </a:p>
          <a:p>
            <a:r>
              <a:rPr lang="cs-CZ" dirty="0" smtClean="0"/>
              <a:t>Podívejte se, jestli škola připravuje žáky pro určitého zaměstnavatele (jistota zaměstnání, placená praxe).</a:t>
            </a:r>
          </a:p>
          <a:p>
            <a:r>
              <a:rPr lang="cs-CZ" dirty="0" smtClean="0"/>
              <a:t>Najděte si webové stránky školy a zjistěte, kdy mají </a:t>
            </a:r>
            <a:r>
              <a:rPr lang="cs-CZ" u="sng" dirty="0" smtClean="0"/>
              <a:t>den otevřených dveří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/>
          <p:nvPr/>
        </p:nvPicPr>
        <p:blipFill rotWithShape="1">
          <a:blip r:embed="rId2"/>
          <a:srcRect l="16006" t="21399" r="24339" b="4292"/>
          <a:stretch/>
        </p:blipFill>
        <p:spPr bwMode="auto">
          <a:xfrm>
            <a:off x="467544" y="548680"/>
            <a:ext cx="8064896" cy="5904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462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33265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hlinkClick r:id="rId2"/>
              </a:rPr>
              <a:t>Střední odborná škola a Základní škola, Město Albrechtice, příspěvková organizace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Obory:</a:t>
            </a:r>
            <a:r>
              <a:rPr lang="cs-CZ" dirty="0"/>
              <a:t> Strojní mechanik, Zemědělec - farmář, Zahradník, Kuchař – </a:t>
            </a:r>
            <a:r>
              <a:rPr lang="cs-CZ" dirty="0" smtClean="0"/>
              <a:t>číšník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b="1" dirty="0">
                <a:hlinkClick r:id="rId3"/>
              </a:rPr>
              <a:t>Gymnázium a Střední odborná škola, Rýmařov, příspěvková organizace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Obory:</a:t>
            </a:r>
            <a:r>
              <a:rPr lang="cs-CZ" dirty="0"/>
              <a:t> Opravář zemědělských strojů, Kuchař - číšník, Masér sportovní a </a:t>
            </a:r>
            <a:r>
              <a:rPr lang="cs-CZ" dirty="0" smtClean="0"/>
              <a:t>rekondiční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 smtClean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" name="Obrázek 2"/>
          <p:cNvPicPr/>
          <p:nvPr/>
        </p:nvPicPr>
        <p:blipFill rotWithShape="1">
          <a:blip r:embed="rId4"/>
          <a:srcRect l="13625" t="44219" r="44335" b="21535"/>
          <a:stretch/>
        </p:blipFill>
        <p:spPr bwMode="auto">
          <a:xfrm>
            <a:off x="899592" y="3068960"/>
            <a:ext cx="7128792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444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459432"/>
            <a:ext cx="7467600" cy="1143000"/>
          </a:xfrm>
        </p:spPr>
        <p:txBody>
          <a:bodyPr/>
          <a:lstStyle/>
          <a:p>
            <a:r>
              <a:rPr lang="cs-CZ" dirty="0" smtClean="0"/>
              <a:t>Systém a stupně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683568"/>
            <a:ext cx="8136904" cy="584177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>
                <a:solidFill>
                  <a:srgbClr val="FF0000"/>
                </a:solidFill>
              </a:rPr>
              <a:t>Střední vzdělání s maturitní zkouškou</a:t>
            </a:r>
          </a:p>
          <a:p>
            <a:pPr marL="822960" lvl="1" indent="-457200"/>
            <a:r>
              <a:rPr lang="cs-CZ" sz="2200" b="1" u="sng" dirty="0" smtClean="0"/>
              <a:t>L/O </a:t>
            </a:r>
            <a:r>
              <a:rPr lang="cs-CZ" sz="2200" b="1" u="sng" dirty="0" smtClean="0">
                <a:solidFill>
                  <a:srgbClr val="0070C0"/>
                </a:solidFill>
              </a:rPr>
              <a:t>Úplné střední odborné vzdělání s vyučením i maturitou</a:t>
            </a:r>
          </a:p>
          <a:p>
            <a:pPr marL="822960" lvl="1" indent="-457200">
              <a:buNone/>
            </a:pPr>
            <a:r>
              <a:rPr lang="cs-CZ" sz="2200" b="1" dirty="0" smtClean="0"/>
              <a:t>	(čtyřleté studium  s praktickou výukou pro náročná dělnická povolání)</a:t>
            </a:r>
          </a:p>
          <a:p>
            <a:pPr marL="822960" lvl="1" indent="-457200">
              <a:buNone/>
            </a:pPr>
            <a:endParaRPr lang="cs-CZ" sz="2200" b="1" dirty="0" smtClean="0"/>
          </a:p>
          <a:p>
            <a:pPr marL="822960" lvl="1" indent="-457200"/>
            <a:r>
              <a:rPr lang="cs-CZ" sz="2200" b="1" u="sng" dirty="0" smtClean="0"/>
              <a:t>L/5 </a:t>
            </a:r>
            <a:r>
              <a:rPr lang="cs-CZ" sz="2200" b="1" u="sng" dirty="0" smtClean="0">
                <a:solidFill>
                  <a:srgbClr val="0070C0"/>
                </a:solidFill>
              </a:rPr>
              <a:t>Tříletý učební obor zakončený  výučním listem+ nástavbové 2leté studium zakončené maturitou </a:t>
            </a:r>
            <a:r>
              <a:rPr lang="cs-CZ" sz="2200" b="1" dirty="0" smtClean="0"/>
              <a:t>(návaznost je určená předpisem)</a:t>
            </a:r>
          </a:p>
          <a:p>
            <a:pPr marL="822960" lvl="1" indent="-457200"/>
            <a:endParaRPr lang="cs-CZ" sz="2200" b="1" dirty="0" smtClean="0"/>
          </a:p>
          <a:p>
            <a:pPr marL="822960" lvl="1" indent="-457200"/>
            <a:r>
              <a:rPr lang="cs-CZ" sz="2200" b="1" u="sng" dirty="0" smtClean="0"/>
              <a:t>M  </a:t>
            </a:r>
            <a:r>
              <a:rPr lang="cs-CZ" sz="2200" b="1" u="sng" dirty="0" smtClean="0">
                <a:solidFill>
                  <a:srgbClr val="0070C0"/>
                </a:solidFill>
              </a:rPr>
              <a:t>Úplné střední odborné vzdělání s maturitou  </a:t>
            </a:r>
            <a:r>
              <a:rPr lang="cs-CZ" sz="2200" b="1" u="sng" dirty="0" smtClean="0"/>
              <a:t/>
            </a:r>
            <a:br>
              <a:rPr lang="cs-CZ" sz="2200" b="1" u="sng" dirty="0" smtClean="0"/>
            </a:br>
            <a:r>
              <a:rPr lang="cs-CZ" sz="2200" b="1" dirty="0" smtClean="0"/>
              <a:t>(technické, ekonomické, obchodní…)</a:t>
            </a:r>
          </a:p>
          <a:p>
            <a:pPr marL="822960" lvl="1" indent="-457200"/>
            <a:endParaRPr lang="cs-CZ" sz="2200" b="1" dirty="0"/>
          </a:p>
          <a:p>
            <a:pPr marL="822960" lvl="1" indent="-457200"/>
            <a:endParaRPr lang="cs-CZ" sz="2200" b="1" dirty="0" smtClean="0"/>
          </a:p>
          <a:p>
            <a:pPr marL="822960" lvl="1" indent="-457200"/>
            <a:r>
              <a:rPr lang="cs-CZ" sz="2200" b="1" u="sng" dirty="0" smtClean="0"/>
              <a:t>K  </a:t>
            </a:r>
            <a:r>
              <a:rPr lang="cs-CZ" sz="2200" b="1" u="sng" dirty="0" smtClean="0">
                <a:solidFill>
                  <a:srgbClr val="0070C0"/>
                </a:solidFill>
              </a:rPr>
              <a:t>Úplné střední vzdělání všeobecné</a:t>
            </a:r>
            <a:r>
              <a:rPr lang="cs-CZ" sz="2200" b="1" u="sng" dirty="0" smtClean="0"/>
              <a:t/>
            </a:r>
            <a:br>
              <a:rPr lang="cs-CZ" sz="2200" b="1" u="sng" dirty="0" smtClean="0"/>
            </a:br>
            <a:r>
              <a:rPr lang="cs-CZ" sz="2200" b="1" dirty="0" smtClean="0"/>
              <a:t>(gymnázia – čtyřletá, šestiletá, osmiletá)</a:t>
            </a:r>
          </a:p>
          <a:p>
            <a:pPr marL="822960" lvl="1" indent="-457200"/>
            <a:endParaRPr lang="cs-CZ" sz="2200" b="1" dirty="0" smtClean="0"/>
          </a:p>
          <a:p>
            <a:pPr marL="822960" lvl="1" indent="-457200"/>
            <a:r>
              <a:rPr lang="cs-CZ" sz="2200" dirty="0" smtClean="0"/>
              <a:t>P (M) </a:t>
            </a:r>
            <a:r>
              <a:rPr lang="cs-CZ" sz="2200" dirty="0" smtClean="0">
                <a:solidFill>
                  <a:srgbClr val="0070C0"/>
                </a:solidFill>
              </a:rPr>
              <a:t>Vyšší odborné vzdělávání na konzervatoři </a:t>
            </a:r>
            <a:r>
              <a:rPr lang="cs-CZ" sz="2200" dirty="0" smtClean="0"/>
              <a:t>(6 let)</a:t>
            </a:r>
          </a:p>
          <a:p>
            <a:pPr marL="822960" lvl="1" indent="-457200"/>
            <a:r>
              <a:rPr lang="cs-CZ" sz="2200" dirty="0" smtClean="0"/>
              <a:t>L,M  </a:t>
            </a:r>
            <a:r>
              <a:rPr lang="cs-CZ" sz="2200" dirty="0" smtClean="0">
                <a:solidFill>
                  <a:srgbClr val="0070C0"/>
                </a:solidFill>
              </a:rPr>
              <a:t>Zkrácené studium k získání maturity </a:t>
            </a:r>
            <a:r>
              <a:rPr lang="cs-CZ" sz="2200" dirty="0" smtClean="0"/>
              <a:t>(maturita v jiném oboru)</a:t>
            </a:r>
            <a:endParaRPr lang="cs-CZ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cs-CZ" dirty="0" smtClean="0">
                <a:solidFill>
                  <a:srgbClr val="FF0000"/>
                </a:solidFill>
              </a:rPr>
              <a:t>2. Střední vzdělání s výučním listem</a:t>
            </a:r>
          </a:p>
          <a:p>
            <a:pPr marL="822960" lvl="1" indent="-457200"/>
            <a:r>
              <a:rPr lang="cs-CZ" dirty="0" smtClean="0"/>
              <a:t>E </a:t>
            </a:r>
            <a:r>
              <a:rPr lang="cs-CZ" dirty="0" smtClean="0">
                <a:solidFill>
                  <a:srgbClr val="0070C0"/>
                </a:solidFill>
              </a:rPr>
              <a:t>Nižší střední odborné vzdělání s výučním listem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(jednoduché práce, nižší nároky na teorii, 2 – 3 roky, výuční list) – jen pro žáky s doporučením z PPP      </a:t>
            </a:r>
            <a:r>
              <a:rPr lang="cs-CZ" dirty="0" smtClean="0">
                <a:solidFill>
                  <a:srgbClr val="FF0000"/>
                </a:solidFill>
              </a:rPr>
              <a:t>NE!!!!</a:t>
            </a:r>
          </a:p>
          <a:p>
            <a:pPr marL="822960" lvl="1" indent="-457200"/>
            <a:endParaRPr lang="cs-CZ" dirty="0" smtClean="0"/>
          </a:p>
          <a:p>
            <a:pPr marL="822960" lvl="1" indent="-457200"/>
            <a:r>
              <a:rPr lang="cs-CZ" dirty="0" smtClean="0"/>
              <a:t> </a:t>
            </a:r>
            <a:r>
              <a:rPr lang="cs-CZ" b="1" u="sng" dirty="0" smtClean="0">
                <a:solidFill>
                  <a:srgbClr val="FF0000"/>
                </a:solidFill>
              </a:rPr>
              <a:t>H</a:t>
            </a:r>
            <a:r>
              <a:rPr lang="cs-CZ" b="1" u="sng" dirty="0" smtClean="0"/>
              <a:t> </a:t>
            </a:r>
            <a:r>
              <a:rPr lang="cs-CZ" b="1" u="sng" dirty="0" smtClean="0">
                <a:solidFill>
                  <a:srgbClr val="0070C0"/>
                </a:solidFill>
              </a:rPr>
              <a:t>Střední odborné vzdělání s výučním listem</a:t>
            </a:r>
            <a:r>
              <a:rPr lang="cs-CZ" b="1" u="sng" dirty="0" smtClean="0"/>
              <a:t/>
            </a:r>
            <a:br>
              <a:rPr lang="cs-CZ" b="1" u="sng" dirty="0" smtClean="0"/>
            </a:br>
            <a:r>
              <a:rPr lang="cs-CZ" b="1" u="sng" dirty="0" smtClean="0">
                <a:solidFill>
                  <a:srgbClr val="FF0000"/>
                </a:solidFill>
              </a:rPr>
              <a:t>(řemesla, 3 roky, praxe, závěrečné zkoušky s výučním listem)</a:t>
            </a:r>
          </a:p>
          <a:p>
            <a:pPr marL="822960" lvl="1" indent="-457200"/>
            <a:endParaRPr lang="cs-CZ" b="1" u="sng" dirty="0" smtClean="0">
              <a:solidFill>
                <a:srgbClr val="FF0000"/>
              </a:solidFill>
            </a:endParaRPr>
          </a:p>
          <a:p>
            <a:pPr marL="822960" lvl="1" indent="-457200"/>
            <a:r>
              <a:rPr lang="cs-CZ" dirty="0" smtClean="0"/>
              <a:t> E,H </a:t>
            </a:r>
            <a:r>
              <a:rPr lang="cs-CZ" dirty="0" smtClean="0">
                <a:solidFill>
                  <a:srgbClr val="0070C0"/>
                </a:solidFill>
              </a:rPr>
              <a:t>Zkrácené studium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ty s výučním listem, kteří za 1 – 1a půl roku získají další výuční list v jiném oboru)</a:t>
            </a:r>
          </a:p>
          <a:p>
            <a:pPr marL="822960" lvl="1" indent="-457200">
              <a:buNone/>
            </a:pPr>
            <a:endParaRPr lang="cs-CZ" dirty="0" smtClean="0"/>
          </a:p>
          <a:p>
            <a:pPr marL="457200" indent="-457200">
              <a:buNone/>
            </a:pP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>
                <a:solidFill>
                  <a:srgbClr val="FF0000"/>
                </a:solidFill>
              </a:rPr>
              <a:t>3. Střední vzdělání</a:t>
            </a:r>
          </a:p>
          <a:p>
            <a:pPr lvl="1"/>
            <a:r>
              <a:rPr lang="cs-CZ" dirty="0" smtClean="0"/>
              <a:t>C  </a:t>
            </a:r>
            <a:r>
              <a:rPr lang="cs-CZ" dirty="0" smtClean="0">
                <a:solidFill>
                  <a:srgbClr val="0070C0"/>
                </a:solidFill>
              </a:rPr>
              <a:t>Praktická škola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(pro žáky se </a:t>
            </a:r>
            <a:r>
              <a:rPr lang="cs-CZ" dirty="0" err="1" smtClean="0"/>
              <a:t>spec</a:t>
            </a:r>
            <a:r>
              <a:rPr lang="cs-CZ" dirty="0" smtClean="0"/>
              <a:t>. </a:t>
            </a:r>
            <a:r>
              <a:rPr lang="cs-CZ" dirty="0" err="1" smtClean="0"/>
              <a:t>vzděl</a:t>
            </a:r>
            <a:r>
              <a:rPr lang="cs-CZ" dirty="0" smtClean="0"/>
              <a:t>. potřebami, 1 – 2 roky, vysvědčení)</a:t>
            </a:r>
          </a:p>
          <a:p>
            <a:pPr lvl="1"/>
            <a:r>
              <a:rPr lang="cs-CZ" dirty="0" smtClean="0"/>
              <a:t>J  </a:t>
            </a:r>
            <a:r>
              <a:rPr lang="cs-CZ" dirty="0" smtClean="0">
                <a:solidFill>
                  <a:srgbClr val="0070C0"/>
                </a:solidFill>
              </a:rPr>
              <a:t>Střední odborné vzdělání bez maturity nebo výučního listu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(2 roky, profesní charakter, ukončení závěrečnou zkouškou a vysvědčením)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665</TotalTime>
  <Words>1067</Words>
  <Application>Microsoft Office PowerPoint</Application>
  <PresentationFormat>Předvádění na obrazovce (4:3)</PresentationFormat>
  <Paragraphs>180</Paragraphs>
  <Slides>27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Schoolbook</vt:lpstr>
      <vt:lpstr>Courier New</vt:lpstr>
      <vt:lpstr>Wingdings</vt:lpstr>
      <vt:lpstr>Wingdings 2</vt:lpstr>
      <vt:lpstr>Arkýř</vt:lpstr>
      <vt:lpstr>Schůzka s rodiči žáků 9. ročníku</vt:lpstr>
      <vt:lpstr>Čím začít?</vt:lpstr>
      <vt:lpstr>Popřemýšlejte o zvoleném oboru, studiu, profesi</vt:lpstr>
      <vt:lpstr>Co dál?</vt:lpstr>
      <vt:lpstr>Prezentace aplikace PowerPoint</vt:lpstr>
      <vt:lpstr>Prezentace aplikace PowerPoint</vt:lpstr>
      <vt:lpstr>Systém a stupně vzdělávání</vt:lpstr>
      <vt:lpstr>Prezentace aplikace PowerPoint</vt:lpstr>
      <vt:lpstr>Prezentace aplikace PowerPoint</vt:lpstr>
      <vt:lpstr>Přihlašování ke studiu</vt:lpstr>
      <vt:lpstr>Přihlašování ke studiu</vt:lpstr>
      <vt:lpstr>Prezentace aplikace PowerPoint</vt:lpstr>
      <vt:lpstr>Prezentace aplikace PowerPoint</vt:lpstr>
      <vt:lpstr>Přijímací řízení</vt:lpstr>
      <vt:lpstr>Jednotné přijímací zkoušky</vt:lpstr>
      <vt:lpstr>Prezentace aplikace PowerPoint</vt:lpstr>
      <vt:lpstr>Prezentace aplikace PowerPoint</vt:lpstr>
      <vt:lpstr>Prezentace aplikace PowerPoint</vt:lpstr>
      <vt:lpstr>Když se nemůžete dostavit na přijímací zkoušky</vt:lpstr>
      <vt:lpstr>Orientace v katalogu škol</vt:lpstr>
      <vt:lpstr>Vyplňování přihlášek</vt:lpstr>
      <vt:lpstr>Prezentace aplikace PowerPoint</vt:lpstr>
      <vt:lpstr>POTVRZENÍ OD LÉKAŘE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Schůzka s rodiči žáků 9. ročníku</dc:title>
  <dc:creator>HP_10</dc:creator>
  <cp:lastModifiedBy>Alena Grossová</cp:lastModifiedBy>
  <cp:revision>32</cp:revision>
  <dcterms:created xsi:type="dcterms:W3CDTF">2016-12-11T15:32:56Z</dcterms:created>
  <dcterms:modified xsi:type="dcterms:W3CDTF">2021-12-07T14:47:59Z</dcterms:modified>
</cp:coreProperties>
</file>